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 id="2147483652" r:id="rId2"/>
  </p:sldMasterIdLst>
  <p:notesMasterIdLst>
    <p:notesMasterId r:id="rId61"/>
  </p:notesMasterIdLst>
  <p:handoutMasterIdLst>
    <p:handoutMasterId r:id="rId62"/>
  </p:handoutMasterIdLst>
  <p:sldIdLst>
    <p:sldId id="3420" r:id="rId3"/>
    <p:sldId id="4175" r:id="rId4"/>
    <p:sldId id="4169" r:id="rId5"/>
    <p:sldId id="3207" r:id="rId6"/>
    <p:sldId id="2698" r:id="rId7"/>
    <p:sldId id="3173" r:id="rId8"/>
    <p:sldId id="1453" r:id="rId9"/>
    <p:sldId id="3416" r:id="rId10"/>
    <p:sldId id="3858" r:id="rId11"/>
    <p:sldId id="4170" r:id="rId12"/>
    <p:sldId id="4166" r:id="rId13"/>
    <p:sldId id="4185" r:id="rId14"/>
    <p:sldId id="4184" r:id="rId15"/>
    <p:sldId id="3950" r:id="rId16"/>
    <p:sldId id="4173" r:id="rId17"/>
    <p:sldId id="4080" r:id="rId18"/>
    <p:sldId id="4176" r:id="rId19"/>
    <p:sldId id="4081" r:id="rId20"/>
    <p:sldId id="4177" r:id="rId21"/>
    <p:sldId id="4085" r:id="rId22"/>
    <p:sldId id="4084" r:id="rId23"/>
    <p:sldId id="4086" r:id="rId24"/>
    <p:sldId id="4082" r:id="rId25"/>
    <p:sldId id="2016" r:id="rId26"/>
    <p:sldId id="4091" r:id="rId27"/>
    <p:sldId id="4087" r:id="rId28"/>
    <p:sldId id="4097" r:id="rId29"/>
    <p:sldId id="4092" r:id="rId30"/>
    <p:sldId id="3852" r:id="rId31"/>
    <p:sldId id="4083" r:id="rId32"/>
    <p:sldId id="4093" r:id="rId33"/>
    <p:sldId id="4164" r:id="rId34"/>
    <p:sldId id="4094" r:id="rId35"/>
    <p:sldId id="4095" r:id="rId36"/>
    <p:sldId id="4168" r:id="rId37"/>
    <p:sldId id="4165" r:id="rId38"/>
    <p:sldId id="4099" r:id="rId39"/>
    <p:sldId id="1557" r:id="rId40"/>
    <p:sldId id="4183" r:id="rId41"/>
    <p:sldId id="3987" r:id="rId42"/>
    <p:sldId id="3936" r:id="rId43"/>
    <p:sldId id="3967" r:id="rId44"/>
    <p:sldId id="3314" r:id="rId45"/>
    <p:sldId id="4179" r:id="rId46"/>
    <p:sldId id="3714" r:id="rId47"/>
    <p:sldId id="4129" r:id="rId48"/>
    <p:sldId id="260" r:id="rId49"/>
    <p:sldId id="4122" r:id="rId50"/>
    <p:sldId id="4127" r:id="rId51"/>
    <p:sldId id="4181" r:id="rId52"/>
    <p:sldId id="4053" r:id="rId53"/>
    <p:sldId id="4180" r:id="rId54"/>
    <p:sldId id="3435" r:id="rId55"/>
    <p:sldId id="3726" r:id="rId56"/>
    <p:sldId id="4139" r:id="rId57"/>
    <p:sldId id="4172" r:id="rId58"/>
    <p:sldId id="3764" r:id="rId59"/>
    <p:sldId id="3384" r:id="rId6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CC3300"/>
    <a:srgbClr val="808000"/>
    <a:srgbClr val="99FF66"/>
    <a:srgbClr val="996633"/>
    <a:srgbClr val="FF9900"/>
    <a:srgbClr val="99CC00"/>
    <a:srgbClr val="99FF99"/>
    <a:srgbClr val="99FF33"/>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7471" autoAdjust="0"/>
    <p:restoredTop sz="93826" autoAdjust="0"/>
  </p:normalViewPr>
  <p:slideViewPr>
    <p:cSldViewPr>
      <p:cViewPr varScale="1">
        <p:scale>
          <a:sx n="104" d="100"/>
          <a:sy n="104" d="100"/>
        </p:scale>
        <p:origin x="2292" y="96"/>
      </p:cViewPr>
      <p:guideLst>
        <p:guide orient="horz" pos="2160"/>
        <p:guide pos="2880"/>
      </p:guideLst>
    </p:cSldViewPr>
  </p:slideViewPr>
  <p:outlineViewPr>
    <p:cViewPr>
      <p:scale>
        <a:sx n="33" d="100"/>
        <a:sy n="33" d="100"/>
      </p:scale>
      <p:origin x="0" y="-3684"/>
    </p:cViewPr>
  </p:outlineViewPr>
  <p:notesTextViewPr>
    <p:cViewPr>
      <p:scale>
        <a:sx n="100" d="100"/>
        <a:sy n="100" d="100"/>
      </p:scale>
      <p:origin x="0" y="0"/>
    </p:cViewPr>
  </p:notesTextViewPr>
  <p:sorterViewPr>
    <p:cViewPr varScale="1">
      <p:scale>
        <a:sx n="1" d="1"/>
        <a:sy n="1" d="1"/>
      </p:scale>
      <p:origin x="0" y="-9162"/>
    </p:cViewPr>
  </p:sorterViewPr>
  <p:notesViewPr>
    <p:cSldViewPr>
      <p:cViewPr varScale="1">
        <p:scale>
          <a:sx n="88" d="100"/>
          <a:sy n="88" d="100"/>
        </p:scale>
        <p:origin x="382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877649909145972"/>
          <c:y val="0.14818956399106828"/>
          <c:w val="0.63036010170089996"/>
          <c:h val="0.73091491362087202"/>
        </c:manualLayout>
      </c:layout>
      <c:scatterChart>
        <c:scatterStyle val="lineMarker"/>
        <c:varyColors val="0"/>
        <c:ser>
          <c:idx val="1"/>
          <c:order val="1"/>
          <c:spPr>
            <a:ln w="28575">
              <a:noFill/>
            </a:ln>
          </c:spPr>
          <c:marker>
            <c:symbol val="none"/>
          </c:marker>
          <c:xVal>
            <c:numRef>
              <c:f>Sheet2!$A$1:$A$21</c:f>
              <c:numCache>
                <c:formatCode>General</c:formatCode>
                <c:ptCount val="21"/>
                <c:pt idx="0">
                  <c:v>-10</c:v>
                </c:pt>
                <c:pt idx="1">
                  <c:v>-9</c:v>
                </c:pt>
                <c:pt idx="2">
                  <c:v>-8</c:v>
                </c:pt>
                <c:pt idx="3">
                  <c:v>-7</c:v>
                </c:pt>
                <c:pt idx="4">
                  <c:v>-6</c:v>
                </c:pt>
                <c:pt idx="5">
                  <c:v>-5</c:v>
                </c:pt>
                <c:pt idx="6">
                  <c:v>-4</c:v>
                </c:pt>
                <c:pt idx="7">
                  <c:v>-3</c:v>
                </c:pt>
                <c:pt idx="8">
                  <c:v>-2</c:v>
                </c:pt>
                <c:pt idx="9">
                  <c:v>-1</c:v>
                </c:pt>
                <c:pt idx="10">
                  <c:v>0</c:v>
                </c:pt>
                <c:pt idx="11">
                  <c:v>1</c:v>
                </c:pt>
                <c:pt idx="12">
                  <c:v>2</c:v>
                </c:pt>
                <c:pt idx="13">
                  <c:v>3</c:v>
                </c:pt>
                <c:pt idx="14">
                  <c:v>4</c:v>
                </c:pt>
                <c:pt idx="15">
                  <c:v>5</c:v>
                </c:pt>
                <c:pt idx="16">
                  <c:v>6</c:v>
                </c:pt>
                <c:pt idx="17">
                  <c:v>7</c:v>
                </c:pt>
                <c:pt idx="18">
                  <c:v>8</c:v>
                </c:pt>
                <c:pt idx="19">
                  <c:v>9</c:v>
                </c:pt>
                <c:pt idx="20">
                  <c:v>10</c:v>
                </c:pt>
              </c:numCache>
            </c:numRef>
          </c:xVal>
          <c:yVal>
            <c:numRef>
              <c:f>Sheet2!$B$1:$B$21</c:f>
              <c:numCache>
                <c:formatCode>General</c:formatCode>
                <c:ptCount val="21"/>
                <c:pt idx="0">
                  <c:v>-10</c:v>
                </c:pt>
                <c:pt idx="1">
                  <c:v>-9</c:v>
                </c:pt>
                <c:pt idx="2">
                  <c:v>-8</c:v>
                </c:pt>
                <c:pt idx="3">
                  <c:v>-7</c:v>
                </c:pt>
                <c:pt idx="4">
                  <c:v>-6</c:v>
                </c:pt>
                <c:pt idx="5">
                  <c:v>-5</c:v>
                </c:pt>
                <c:pt idx="6">
                  <c:v>-4</c:v>
                </c:pt>
                <c:pt idx="7">
                  <c:v>-3</c:v>
                </c:pt>
                <c:pt idx="8">
                  <c:v>-2</c:v>
                </c:pt>
                <c:pt idx="9">
                  <c:v>-1</c:v>
                </c:pt>
                <c:pt idx="10">
                  <c:v>0</c:v>
                </c:pt>
                <c:pt idx="11">
                  <c:v>1</c:v>
                </c:pt>
                <c:pt idx="12">
                  <c:v>2</c:v>
                </c:pt>
                <c:pt idx="13">
                  <c:v>3</c:v>
                </c:pt>
                <c:pt idx="14">
                  <c:v>4</c:v>
                </c:pt>
                <c:pt idx="15">
                  <c:v>5</c:v>
                </c:pt>
                <c:pt idx="16">
                  <c:v>6</c:v>
                </c:pt>
                <c:pt idx="17">
                  <c:v>7</c:v>
                </c:pt>
                <c:pt idx="18">
                  <c:v>8</c:v>
                </c:pt>
                <c:pt idx="19">
                  <c:v>9</c:v>
                </c:pt>
                <c:pt idx="20">
                  <c:v>10</c:v>
                </c:pt>
              </c:numCache>
            </c:numRef>
          </c:yVal>
          <c:smooth val="0"/>
          <c:extLst>
            <c:ext xmlns:c16="http://schemas.microsoft.com/office/drawing/2014/chart" uri="{C3380CC4-5D6E-409C-BE32-E72D297353CC}">
              <c16:uniqueId val="{00000000-9220-42DE-90D2-D8574763723B}"/>
            </c:ext>
          </c:extLst>
        </c:ser>
        <c:ser>
          <c:idx val="0"/>
          <c:order val="0"/>
          <c:spPr>
            <a:ln w="28575">
              <a:noFill/>
            </a:ln>
          </c:spPr>
          <c:marker>
            <c:symbol val="none"/>
          </c:marker>
          <c:xVal>
            <c:numRef>
              <c:f>Sheet2!$A$1:$A$21</c:f>
              <c:numCache>
                <c:formatCode>General</c:formatCode>
                <c:ptCount val="21"/>
                <c:pt idx="0">
                  <c:v>-10</c:v>
                </c:pt>
                <c:pt idx="1">
                  <c:v>-9</c:v>
                </c:pt>
                <c:pt idx="2">
                  <c:v>-8</c:v>
                </c:pt>
                <c:pt idx="3">
                  <c:v>-7</c:v>
                </c:pt>
                <c:pt idx="4">
                  <c:v>-6</c:v>
                </c:pt>
                <c:pt idx="5">
                  <c:v>-5</c:v>
                </c:pt>
                <c:pt idx="6">
                  <c:v>-4</c:v>
                </c:pt>
                <c:pt idx="7">
                  <c:v>-3</c:v>
                </c:pt>
                <c:pt idx="8">
                  <c:v>-2</c:v>
                </c:pt>
                <c:pt idx="9">
                  <c:v>-1</c:v>
                </c:pt>
                <c:pt idx="10">
                  <c:v>0</c:v>
                </c:pt>
                <c:pt idx="11">
                  <c:v>1</c:v>
                </c:pt>
                <c:pt idx="12">
                  <c:v>2</c:v>
                </c:pt>
                <c:pt idx="13">
                  <c:v>3</c:v>
                </c:pt>
                <c:pt idx="14">
                  <c:v>4</c:v>
                </c:pt>
                <c:pt idx="15">
                  <c:v>5</c:v>
                </c:pt>
                <c:pt idx="16">
                  <c:v>6</c:v>
                </c:pt>
                <c:pt idx="17">
                  <c:v>7</c:v>
                </c:pt>
                <c:pt idx="18">
                  <c:v>8</c:v>
                </c:pt>
                <c:pt idx="19">
                  <c:v>9</c:v>
                </c:pt>
                <c:pt idx="20">
                  <c:v>10</c:v>
                </c:pt>
              </c:numCache>
            </c:numRef>
          </c:xVal>
          <c:yVal>
            <c:numRef>
              <c:f>Sheet2!$B$1:$B$21</c:f>
              <c:numCache>
                <c:formatCode>General</c:formatCode>
                <c:ptCount val="21"/>
                <c:pt idx="0">
                  <c:v>-10</c:v>
                </c:pt>
                <c:pt idx="1">
                  <c:v>-9</c:v>
                </c:pt>
                <c:pt idx="2">
                  <c:v>-8</c:v>
                </c:pt>
                <c:pt idx="3">
                  <c:v>-7</c:v>
                </c:pt>
                <c:pt idx="4">
                  <c:v>-6</c:v>
                </c:pt>
                <c:pt idx="5">
                  <c:v>-5</c:v>
                </c:pt>
                <c:pt idx="6">
                  <c:v>-4</c:v>
                </c:pt>
                <c:pt idx="7">
                  <c:v>-3</c:v>
                </c:pt>
                <c:pt idx="8">
                  <c:v>-2</c:v>
                </c:pt>
                <c:pt idx="9">
                  <c:v>-1</c:v>
                </c:pt>
                <c:pt idx="10">
                  <c:v>0</c:v>
                </c:pt>
                <c:pt idx="11">
                  <c:v>1</c:v>
                </c:pt>
                <c:pt idx="12">
                  <c:v>2</c:v>
                </c:pt>
                <c:pt idx="13">
                  <c:v>3</c:v>
                </c:pt>
                <c:pt idx="14">
                  <c:v>4</c:v>
                </c:pt>
                <c:pt idx="15">
                  <c:v>5</c:v>
                </c:pt>
                <c:pt idx="16">
                  <c:v>6</c:v>
                </c:pt>
                <c:pt idx="17">
                  <c:v>7</c:v>
                </c:pt>
                <c:pt idx="18">
                  <c:v>8</c:v>
                </c:pt>
                <c:pt idx="19">
                  <c:v>9</c:v>
                </c:pt>
                <c:pt idx="20">
                  <c:v>10</c:v>
                </c:pt>
              </c:numCache>
            </c:numRef>
          </c:yVal>
          <c:smooth val="0"/>
          <c:extLst>
            <c:ext xmlns:c16="http://schemas.microsoft.com/office/drawing/2014/chart" uri="{C3380CC4-5D6E-409C-BE32-E72D297353CC}">
              <c16:uniqueId val="{00000001-9220-42DE-90D2-D8574763723B}"/>
            </c:ext>
          </c:extLst>
        </c:ser>
        <c:dLbls>
          <c:showLegendKey val="0"/>
          <c:showVal val="0"/>
          <c:showCatName val="0"/>
          <c:showSerName val="0"/>
          <c:showPercent val="0"/>
          <c:showBubbleSize val="0"/>
        </c:dLbls>
        <c:axId val="310324160"/>
        <c:axId val="311925328"/>
      </c:scatterChart>
      <c:valAx>
        <c:axId val="310324160"/>
        <c:scaling>
          <c:orientation val="minMax"/>
          <c:max val="10"/>
          <c:min val="-10"/>
        </c:scaling>
        <c:delete val="0"/>
        <c:axPos val="b"/>
        <c:numFmt formatCode="General" sourceLinked="1"/>
        <c:majorTickMark val="none"/>
        <c:minorTickMark val="none"/>
        <c:tickLblPos val="none"/>
        <c:spPr>
          <a:ln w="34925">
            <a:solidFill>
              <a:sysClr val="windowText" lastClr="000000"/>
            </a:solidFill>
            <a:headEnd type="stealth" w="lg" len="lg"/>
            <a:tailEnd type="stealth" w="lg" len="lg"/>
          </a:ln>
        </c:spPr>
        <c:crossAx val="311925328"/>
        <c:crosses val="autoZero"/>
        <c:crossBetween val="midCat"/>
      </c:valAx>
      <c:valAx>
        <c:axId val="311925328"/>
        <c:scaling>
          <c:orientation val="minMax"/>
          <c:max val="10"/>
          <c:min val="-10"/>
        </c:scaling>
        <c:delete val="0"/>
        <c:axPos val="l"/>
        <c:numFmt formatCode="General" sourceLinked="1"/>
        <c:majorTickMark val="none"/>
        <c:minorTickMark val="none"/>
        <c:tickLblPos val="none"/>
        <c:spPr>
          <a:ln w="34925">
            <a:solidFill>
              <a:schemeClr val="tx1"/>
            </a:solidFill>
            <a:headEnd type="stealth" w="lg" len="lg"/>
            <a:tailEnd type="stealth" w="lg" len="lg"/>
          </a:ln>
        </c:spPr>
        <c:crossAx val="310324160"/>
        <c:crosses val="autoZero"/>
        <c:crossBetween val="midCat"/>
      </c:valAx>
    </c:plotArea>
    <c:plotVisOnly val="1"/>
    <c:dispBlanksAs val="gap"/>
    <c:showDLblsOverMax val="0"/>
  </c:chart>
  <c:spPr>
    <a:ln w="12700">
      <a:noFill/>
    </a:ln>
  </c:sp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0.37607</cdr:x>
      <cdr:y>0</cdr:y>
    </cdr:from>
    <cdr:to>
      <cdr:x>0.63242</cdr:x>
      <cdr:y>0.14167</cdr:y>
    </cdr:to>
    <cdr:sp macro="" textlink="">
      <cdr:nvSpPr>
        <cdr:cNvPr id="2" name="TextBox 1"/>
        <cdr:cNvSpPr txBox="1"/>
      </cdr:nvSpPr>
      <cdr:spPr>
        <a:xfrm xmlns:a="http://schemas.openxmlformats.org/drawingml/2006/main">
          <a:off x="3352800" y="-1746504"/>
          <a:ext cx="2285460" cy="72328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b="1" dirty="0">
              <a:latin typeface="+mj-lt"/>
            </a:rPr>
            <a:t>Advanced</a:t>
          </a:r>
        </a:p>
        <a:p xmlns:a="http://schemas.openxmlformats.org/drawingml/2006/main">
          <a:pPr algn="ctr"/>
          <a:r>
            <a:rPr lang="en-US" sz="1800" b="1" dirty="0">
              <a:latin typeface="+mj-lt"/>
            </a:rPr>
            <a:t>Knowledge</a:t>
          </a:r>
        </a:p>
      </cdr:txBody>
    </cdr:sp>
  </cdr:relSizeAnchor>
  <cdr:relSizeAnchor xmlns:cdr="http://schemas.openxmlformats.org/drawingml/2006/chartDrawing">
    <cdr:from>
      <cdr:x>0</cdr:x>
      <cdr:y>0.46388</cdr:y>
    </cdr:from>
    <cdr:to>
      <cdr:x>0.23077</cdr:x>
      <cdr:y>0.60554</cdr:y>
    </cdr:to>
    <cdr:sp macro="" textlink="">
      <cdr:nvSpPr>
        <cdr:cNvPr id="4" name="TextBox 1"/>
        <cdr:cNvSpPr txBox="1"/>
      </cdr:nvSpPr>
      <cdr:spPr>
        <a:xfrm xmlns:a="http://schemas.openxmlformats.org/drawingml/2006/main">
          <a:off x="-152400" y="2368296"/>
          <a:ext cx="2057407" cy="723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800" b="1" dirty="0">
              <a:latin typeface="+mj-lt"/>
            </a:rPr>
            <a:t>General</a:t>
          </a:r>
        </a:p>
        <a:p xmlns:a="http://schemas.openxmlformats.org/drawingml/2006/main">
          <a:pPr algn="ctr"/>
          <a:r>
            <a:rPr lang="en-US" sz="1800" b="1" dirty="0">
              <a:latin typeface="+mj-lt"/>
            </a:rPr>
            <a:t>Competencies</a:t>
          </a:r>
        </a:p>
      </cdr:txBody>
    </cdr:sp>
  </cdr:relSizeAnchor>
  <cdr:relSizeAnchor xmlns:cdr="http://schemas.openxmlformats.org/drawingml/2006/chartDrawing">
    <cdr:from>
      <cdr:x>0.80068</cdr:x>
      <cdr:y>0.46388</cdr:y>
    </cdr:from>
    <cdr:to>
      <cdr:x>1</cdr:x>
      <cdr:y>0.60554</cdr:y>
    </cdr:to>
    <cdr:sp macro="" textlink="">
      <cdr:nvSpPr>
        <cdr:cNvPr id="5" name="TextBox 1"/>
        <cdr:cNvSpPr txBox="1"/>
      </cdr:nvSpPr>
      <cdr:spPr>
        <a:xfrm xmlns:a="http://schemas.openxmlformats.org/drawingml/2006/main">
          <a:off x="7138382" y="2368296"/>
          <a:ext cx="1777018" cy="723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800" b="1" dirty="0">
              <a:latin typeface="+mj-lt"/>
            </a:rPr>
            <a:t>Specialized</a:t>
          </a:r>
        </a:p>
        <a:p xmlns:a="http://schemas.openxmlformats.org/drawingml/2006/main">
          <a:pPr algn="ctr"/>
          <a:r>
            <a:rPr lang="en-US" sz="1800" b="1" dirty="0">
              <a:latin typeface="+mj-lt"/>
            </a:rPr>
            <a:t>Competencies</a:t>
          </a:r>
        </a:p>
      </cdr:txBody>
    </cdr:sp>
  </cdr:relSizeAnchor>
  <cdr:relSizeAnchor xmlns:cdr="http://schemas.openxmlformats.org/drawingml/2006/chartDrawing">
    <cdr:from>
      <cdr:x>0.40034</cdr:x>
      <cdr:y>0.87276</cdr:y>
    </cdr:from>
    <cdr:to>
      <cdr:x>0.59966</cdr:x>
      <cdr:y>0.97276</cdr:y>
    </cdr:to>
    <cdr:sp macro="" textlink="">
      <cdr:nvSpPr>
        <cdr:cNvPr id="10" name="TextBox 1"/>
        <cdr:cNvSpPr txBox="1"/>
      </cdr:nvSpPr>
      <cdr:spPr>
        <a:xfrm xmlns:a="http://schemas.openxmlformats.org/drawingml/2006/main">
          <a:off x="3569191" y="4455789"/>
          <a:ext cx="1777018" cy="5105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800" b="1" dirty="0">
              <a:latin typeface="+mj-lt"/>
            </a:rPr>
            <a:t>Basic</a:t>
          </a:r>
        </a:p>
        <a:p xmlns:a="http://schemas.openxmlformats.org/drawingml/2006/main">
          <a:pPr algn="ctr"/>
          <a:r>
            <a:rPr lang="en-US" sz="1800" b="1" dirty="0">
              <a:latin typeface="+mj-lt"/>
            </a:rPr>
            <a:t>Knowledge</a:t>
          </a:r>
        </a:p>
      </cdr:txBody>
    </cdr:sp>
  </cdr:relSizeAnchor>
  <cdr:relSizeAnchor xmlns:cdr="http://schemas.openxmlformats.org/drawingml/2006/chartDrawing">
    <cdr:from>
      <cdr:x>0.60207</cdr:x>
      <cdr:y>0.21015</cdr:y>
    </cdr:from>
    <cdr:to>
      <cdr:x>0.70464</cdr:x>
      <cdr:y>0.46911</cdr:y>
    </cdr:to>
    <cdr:sp macro="" textlink="">
      <cdr:nvSpPr>
        <cdr:cNvPr id="3" name="TextBox 2"/>
        <cdr:cNvSpPr txBox="1"/>
      </cdr:nvSpPr>
      <cdr:spPr>
        <a:xfrm xmlns:a="http://schemas.openxmlformats.org/drawingml/2006/main">
          <a:off x="5367660" y="1072896"/>
          <a:ext cx="914452" cy="132209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000" b="1" dirty="0">
              <a:solidFill>
                <a:srgbClr val="FF0000"/>
              </a:solidFill>
              <a:latin typeface="Tahoma" panose="020B0604030504040204" pitchFamily="34" charset="0"/>
              <a:ea typeface="Tahoma" panose="020B0604030504040204" pitchFamily="34" charset="0"/>
              <a:cs typeface="Tahoma" panose="020B0604030504040204" pitchFamily="34" charset="0"/>
            </a:rPr>
            <a:t>International </a:t>
          </a:r>
        </a:p>
        <a:p xmlns:a="http://schemas.openxmlformats.org/drawingml/2006/main">
          <a:pPr algn="ctr"/>
          <a:r>
            <a:rPr lang="en-US" sz="2000" b="1" dirty="0">
              <a:solidFill>
                <a:srgbClr val="FF0000"/>
              </a:solidFill>
              <a:latin typeface="Tahoma" panose="020B0604030504040204" pitchFamily="34" charset="0"/>
              <a:ea typeface="Tahoma" panose="020B0604030504040204" pitchFamily="34" charset="0"/>
              <a:cs typeface="Tahoma" panose="020B0604030504040204" pitchFamily="34" charset="0"/>
            </a:rPr>
            <a:t>Business</a:t>
          </a:r>
        </a:p>
        <a:p xmlns:a="http://schemas.openxmlformats.org/drawingml/2006/main">
          <a:pPr algn="ctr"/>
          <a:r>
            <a:rPr lang="en-US" sz="2000" b="1" dirty="0">
              <a:solidFill>
                <a:srgbClr val="FF0000"/>
              </a:solidFill>
              <a:latin typeface="Tahoma" panose="020B0604030504040204" pitchFamily="34" charset="0"/>
              <a:ea typeface="Tahoma" panose="020B0604030504040204" pitchFamily="34" charset="0"/>
              <a:cs typeface="Tahoma" panose="020B0604030504040204" pitchFamily="34" charset="0"/>
            </a:rPr>
            <a:t>Specialization</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419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419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419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9AF194D7-B275-4C0A-B500-5598B2971FB6}" type="slidenum">
              <a:rPr lang="en-US"/>
              <a:pPr/>
              <a:t>‹#›</a:t>
            </a:fld>
            <a:endParaRPr lang="en-US"/>
          </a:p>
        </p:txBody>
      </p:sp>
    </p:spTree>
    <p:extLst>
      <p:ext uri="{BB962C8B-B14F-4D97-AF65-F5344CB8AC3E}">
        <p14:creationId xmlns:p14="http://schemas.microsoft.com/office/powerpoint/2010/main" val="17153695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3584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358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584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584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3584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158BDC47-FDFA-40D9-9025-7F7DC2329AE3}" type="slidenum">
              <a:rPr lang="en-US"/>
              <a:pPr/>
              <a:t>‹#›</a:t>
            </a:fld>
            <a:endParaRPr lang="en-US"/>
          </a:p>
        </p:txBody>
      </p:sp>
    </p:spTree>
    <p:extLst>
      <p:ext uri="{BB962C8B-B14F-4D97-AF65-F5344CB8AC3E}">
        <p14:creationId xmlns:p14="http://schemas.microsoft.com/office/powerpoint/2010/main" val="3916702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513A2-7F87-1AE2-66B2-E34649042F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C66BCC-5C49-9D6C-FF99-254ABD7A9C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D7D54-A63D-3AD9-2B14-E84D7A9FD9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BFDA7D1-3CEE-43A5-DD3B-8F514AE56543}"/>
              </a:ext>
            </a:extLst>
          </p:cNvPr>
          <p:cNvSpPr>
            <a:spLocks noGrp="1"/>
          </p:cNvSpPr>
          <p:nvPr>
            <p:ph type="sldNum" sz="quarter" idx="10"/>
          </p:nvPr>
        </p:nvSpPr>
        <p:spPr/>
        <p:txBody>
          <a:bodyPr/>
          <a:lstStyle/>
          <a:p>
            <a:fld id="{D36CF66B-F138-4A1F-8153-B659CB541283}" type="slidenum">
              <a:rPr lang="en-US" smtClean="0"/>
              <a:pPr/>
              <a:t>2</a:t>
            </a:fld>
            <a:endParaRPr lang="en-US" dirty="0"/>
          </a:p>
        </p:txBody>
      </p:sp>
    </p:spTree>
    <p:extLst>
      <p:ext uri="{BB962C8B-B14F-4D97-AF65-F5344CB8AC3E}">
        <p14:creationId xmlns:p14="http://schemas.microsoft.com/office/powerpoint/2010/main" val="2547639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7DC4A-3455-85D5-6593-0442116ABD98}"/>
            </a:ext>
          </a:extLst>
        </p:cNvPr>
        <p:cNvGrpSpPr/>
        <p:nvPr/>
      </p:nvGrpSpPr>
      <p:grpSpPr>
        <a:xfrm>
          <a:off x="0" y="0"/>
          <a:ext cx="0" cy="0"/>
          <a:chOff x="0" y="0"/>
          <a:chExt cx="0" cy="0"/>
        </a:xfrm>
      </p:grpSpPr>
      <p:sp>
        <p:nvSpPr>
          <p:cNvPr id="98306" name="Rectangle 7">
            <a:extLst>
              <a:ext uri="{FF2B5EF4-FFF2-40B4-BE49-F238E27FC236}">
                <a16:creationId xmlns:a16="http://schemas.microsoft.com/office/drawing/2014/main" id="{58307DBD-A872-DB7E-FD3F-385C4991CA7C}"/>
              </a:ext>
            </a:extLst>
          </p:cNvPr>
          <p:cNvSpPr>
            <a:spLocks noGrp="1" noChangeArrowheads="1"/>
          </p:cNvSpPr>
          <p:nvPr>
            <p:ph type="sldNum" sz="quarter" idx="5"/>
          </p:nvPr>
        </p:nvSpPr>
        <p:spPr>
          <a:noFill/>
        </p:spPr>
        <p:txBody>
          <a:bodyPr/>
          <a:lstStyle/>
          <a:p>
            <a:fld id="{A37F58AE-FD81-4422-8526-84E0B9552CD1}" type="slidenum">
              <a:rPr lang="en-US" smtClean="0"/>
              <a:pPr/>
              <a:t>3</a:t>
            </a:fld>
            <a:endParaRPr lang="en-US"/>
          </a:p>
        </p:txBody>
      </p:sp>
      <p:sp>
        <p:nvSpPr>
          <p:cNvPr id="98307" name="Rectangle 2">
            <a:extLst>
              <a:ext uri="{FF2B5EF4-FFF2-40B4-BE49-F238E27FC236}">
                <a16:creationId xmlns:a16="http://schemas.microsoft.com/office/drawing/2014/main" id="{4709CB02-DDB5-6100-5C17-44E6168B0AB5}"/>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D2732CF6-A360-3E86-045C-2D2075A06BCB}"/>
              </a:ext>
            </a:extLst>
          </p:cNvPr>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856464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Shape 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 name="Shape 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extLst>
      <p:ext uri="{BB962C8B-B14F-4D97-AF65-F5344CB8AC3E}">
        <p14:creationId xmlns:p14="http://schemas.microsoft.com/office/powerpoint/2010/main" val="1691390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0545F7-5655-4806-BF75-61F157E48C60}" type="slidenum">
              <a:rPr lang="en-US"/>
              <a:pPr/>
              <a:t>7</a:t>
            </a:fld>
            <a:endParaRPr lang="en-US"/>
          </a:p>
        </p:txBody>
      </p:sp>
      <p:sp>
        <p:nvSpPr>
          <p:cNvPr id="693250" name="Rectangle 2"/>
          <p:cNvSpPr>
            <a:spLocks noGrp="1" noRot="1" noChangeAspect="1" noChangeArrowheads="1" noTextEdit="1"/>
          </p:cNvSpPr>
          <p:nvPr>
            <p:ph type="sldImg"/>
          </p:nvPr>
        </p:nvSpPr>
        <p:spPr>
          <a:ln/>
        </p:spPr>
      </p:sp>
      <p:sp>
        <p:nvSpPr>
          <p:cNvPr id="6932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45340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8BDC47-FDFA-40D9-9025-7F7DC2329AE3}" type="slidenum">
              <a:rPr lang="en-US" smtClean="0"/>
              <a:pPr/>
              <a:t>27</a:t>
            </a:fld>
            <a:endParaRPr lang="en-US"/>
          </a:p>
        </p:txBody>
      </p:sp>
    </p:spTree>
    <p:extLst>
      <p:ext uri="{BB962C8B-B14F-4D97-AF65-F5344CB8AC3E}">
        <p14:creationId xmlns:p14="http://schemas.microsoft.com/office/powerpoint/2010/main" val="1636206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Arbitrage can take place in labor cost (such as locating garment assembly in low-cost emerging economies), but also for high value activities such as Huawei locating R&amp;D centers in Europe to gain access to knowledge capabilities unavailable in China.</a:t>
            </a:r>
          </a:p>
        </p:txBody>
      </p:sp>
      <p:sp>
        <p:nvSpPr>
          <p:cNvPr id="4" name="Slide Number Placeholder 3"/>
          <p:cNvSpPr>
            <a:spLocks noGrp="1"/>
          </p:cNvSpPr>
          <p:nvPr>
            <p:ph type="sldNum" sz="quarter" idx="5"/>
          </p:nvPr>
        </p:nvSpPr>
        <p:spPr/>
        <p:txBody>
          <a:bodyPr/>
          <a:lstStyle/>
          <a:p>
            <a:fld id="{158BDC47-FDFA-40D9-9025-7F7DC2329AE3}" type="slidenum">
              <a:rPr lang="en-US" smtClean="0"/>
              <a:pPr/>
              <a:t>42</a:t>
            </a:fld>
            <a:endParaRPr lang="en-US"/>
          </a:p>
        </p:txBody>
      </p:sp>
    </p:spTree>
    <p:extLst>
      <p:ext uri="{BB962C8B-B14F-4D97-AF65-F5344CB8AC3E}">
        <p14:creationId xmlns:p14="http://schemas.microsoft.com/office/powerpoint/2010/main" val="3904593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8054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D0AB0-778B-8FF6-4065-FEED51A887F5}"/>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D2237422-366A-28FE-A34B-4259B9E67937}"/>
              </a:ext>
            </a:extLst>
          </p:cNvPr>
          <p:cNvSpPr>
            <a:spLocks noGrp="1" noChangeArrowheads="1"/>
          </p:cNvSpPr>
          <p:nvPr>
            <p:ph type="sldNum" sz="quarter" idx="5"/>
          </p:nvPr>
        </p:nvSpPr>
        <p:spPr>
          <a:ln/>
        </p:spPr>
        <p:txBody>
          <a:bodyPr/>
          <a:lstStyle/>
          <a:p>
            <a:fld id="{B68B08C1-8C3E-4A48-88F1-2B240A7358CB}" type="slidenum">
              <a:rPr lang="en-US"/>
              <a:pPr/>
              <a:t>51</a:t>
            </a:fld>
            <a:endParaRPr lang="en-US"/>
          </a:p>
        </p:txBody>
      </p:sp>
      <p:sp>
        <p:nvSpPr>
          <p:cNvPr id="865282" name="Rectangle 2">
            <a:extLst>
              <a:ext uri="{FF2B5EF4-FFF2-40B4-BE49-F238E27FC236}">
                <a16:creationId xmlns:a16="http://schemas.microsoft.com/office/drawing/2014/main" id="{0BCCAAE2-0584-853F-7B33-A819F293C987}"/>
              </a:ext>
            </a:extLst>
          </p:cNvPr>
          <p:cNvSpPr>
            <a:spLocks noGrp="1" noRot="1" noChangeAspect="1" noChangeArrowheads="1" noTextEdit="1"/>
          </p:cNvSpPr>
          <p:nvPr>
            <p:ph type="sldImg"/>
          </p:nvPr>
        </p:nvSpPr>
        <p:spPr>
          <a:ln/>
        </p:spPr>
      </p:sp>
      <p:sp>
        <p:nvSpPr>
          <p:cNvPr id="865283" name="Rectangle 3">
            <a:extLst>
              <a:ext uri="{FF2B5EF4-FFF2-40B4-BE49-F238E27FC236}">
                <a16:creationId xmlns:a16="http://schemas.microsoft.com/office/drawing/2014/main" id="{F2316BA6-5758-3370-3673-ADB200837D82}"/>
              </a:ext>
            </a:extLst>
          </p:cNvPr>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286889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BA49108-B38F-4661-BC87-E757EF27920D}"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43BF1B-8AA8-49C9-9F35-EE13B3E4AE2D}"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0498751-E257-4328-AE02-695D270C8B73}"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69314" name="Group 2"/>
          <p:cNvGrpSpPr>
            <a:grpSpLocks/>
          </p:cNvGrpSpPr>
          <p:nvPr/>
        </p:nvGrpSpPr>
        <p:grpSpPr bwMode="auto">
          <a:xfrm>
            <a:off x="0" y="2438400"/>
            <a:ext cx="9009063" cy="1052513"/>
            <a:chOff x="0" y="1536"/>
            <a:chExt cx="5675" cy="663"/>
          </a:xfrm>
        </p:grpSpPr>
        <p:grpSp>
          <p:nvGrpSpPr>
            <p:cNvPr id="269315" name="Group 3"/>
            <p:cNvGrpSpPr>
              <a:grpSpLocks/>
            </p:cNvGrpSpPr>
            <p:nvPr userDrawn="1"/>
          </p:nvGrpSpPr>
          <p:grpSpPr bwMode="auto">
            <a:xfrm>
              <a:off x="183" y="1604"/>
              <a:ext cx="448" cy="299"/>
              <a:chOff x="720" y="336"/>
              <a:chExt cx="624" cy="432"/>
            </a:xfrm>
          </p:grpSpPr>
          <p:sp>
            <p:nvSpPr>
              <p:cNvPr id="269316" name="Rectangle 4"/>
              <p:cNvSpPr>
                <a:spLocks noChangeArrowheads="1"/>
              </p:cNvSpPr>
              <p:nvPr userDrawn="1"/>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69317" name="Rectangle 5"/>
              <p:cNvSpPr>
                <a:spLocks noChangeArrowheads="1"/>
              </p:cNvSpPr>
              <p:nvPr userDrawn="1"/>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69318" name="Group 6"/>
            <p:cNvGrpSpPr>
              <a:grpSpLocks/>
            </p:cNvGrpSpPr>
            <p:nvPr userDrawn="1"/>
          </p:nvGrpSpPr>
          <p:grpSpPr bwMode="auto">
            <a:xfrm>
              <a:off x="261" y="1870"/>
              <a:ext cx="465" cy="299"/>
              <a:chOff x="912" y="2640"/>
              <a:chExt cx="672" cy="432"/>
            </a:xfrm>
          </p:grpSpPr>
          <p:sp>
            <p:nvSpPr>
              <p:cNvPr id="269319" name="Rectangle 7"/>
              <p:cNvSpPr>
                <a:spLocks noChangeArrowheads="1"/>
              </p:cNvSpPr>
              <p:nvPr userDrawn="1"/>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69320" name="Rectangle 8"/>
              <p:cNvSpPr>
                <a:spLocks noChangeArrowheads="1"/>
              </p:cNvSpPr>
              <p:nvPr userDrawn="1"/>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69321" name="Rectangle 9"/>
            <p:cNvSpPr>
              <a:spLocks noChangeArrowheads="1"/>
            </p:cNvSpPr>
            <p:nvPr userDrawn="1"/>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69322" name="Rectangle 10"/>
            <p:cNvSpPr>
              <a:spLocks noChangeArrowheads="1"/>
            </p:cNvSpPr>
            <p:nvPr userDrawn="1"/>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69323" name="Rectangle 11"/>
            <p:cNvSpPr>
              <a:spLocks noChangeArrowheads="1"/>
            </p:cNvSpPr>
            <p:nvPr userDrawn="1"/>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69324"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269325"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69326" name="Rectangle 14"/>
          <p:cNvSpPr>
            <a:spLocks noGrp="1" noChangeArrowheads="1"/>
          </p:cNvSpPr>
          <p:nvPr>
            <p:ph type="dt" sz="half" idx="2"/>
          </p:nvPr>
        </p:nvSpPr>
        <p:spPr bwMode="auto">
          <a:xfrm>
            <a:off x="990600" y="6248400"/>
            <a:ext cx="19050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eaLnBrk="1" hangingPunct="1">
              <a:defRPr sz="1400">
                <a:solidFill>
                  <a:schemeClr val="bg2"/>
                </a:solidFill>
              </a:defRPr>
            </a:lvl1pPr>
          </a:lstStyle>
          <a:p>
            <a:endParaRPr lang="en-US"/>
          </a:p>
        </p:txBody>
      </p:sp>
      <p:sp>
        <p:nvSpPr>
          <p:cNvPr id="26932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69328" name="Rectangle 16"/>
          <p:cNvSpPr>
            <a:spLocks noGrp="1" noChangeArrowheads="1"/>
          </p:cNvSpPr>
          <p:nvPr>
            <p:ph type="sldNum" sz="quarter" idx="4"/>
          </p:nvPr>
        </p:nvSpPr>
        <p:spPr bwMode="auto">
          <a:xfrm>
            <a:off x="6858000" y="6248400"/>
            <a:ext cx="19050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r" eaLnBrk="1" hangingPunct="1">
              <a:defRPr sz="1400">
                <a:solidFill>
                  <a:schemeClr val="bg2"/>
                </a:solidFill>
              </a:defRPr>
            </a:lvl1pPr>
          </a:lstStyle>
          <a:p>
            <a:fld id="{14E38609-03D3-4840-A61A-2E505D6DC81B}"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AAD1987-731F-4E32-B4E9-79A35F204035}"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2463" y="381000"/>
            <a:ext cx="1952625" cy="57515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381000"/>
            <a:ext cx="5707063" cy="57515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solidFill>
          <a:schemeClr val="bg1">
            <a:alpha val="90000"/>
          </a:schemeClr>
        </a:solidFill>
        <a:effectLst/>
      </p:bgPr>
    </p:bg>
    <p:spTree>
      <p:nvGrpSpPr>
        <p:cNvPr id="1" name=""/>
        <p:cNvGrpSpPr/>
        <p:nvPr/>
      </p:nvGrpSpPr>
      <p:grpSpPr>
        <a:xfrm>
          <a:off x="0" y="0"/>
          <a:ext cx="0" cy="0"/>
          <a:chOff x="0" y="0"/>
          <a:chExt cx="0" cy="0"/>
        </a:xfrm>
      </p:grpSpPr>
      <p:pic>
        <p:nvPicPr>
          <p:cNvPr id="6" name="Picture 5" descr="main logo center up ribbon.png"/>
          <p:cNvPicPr>
            <a:picLocks noChangeAspect="1"/>
          </p:cNvPicPr>
          <p:nvPr userDrawn="1"/>
        </p:nvPicPr>
        <p:blipFill rotWithShape="1">
          <a:blip r:embed="rId2">
            <a:extLst>
              <a:ext uri="{28A0092B-C50C-407E-A947-70E740481C1C}">
                <a14:useLocalDpi xmlns:a14="http://schemas.microsoft.com/office/drawing/2010/main" val="0"/>
              </a:ext>
            </a:extLst>
          </a:blip>
          <a:srcRect t="79738"/>
          <a:stretch/>
        </p:blipFill>
        <p:spPr>
          <a:xfrm>
            <a:off x="0" y="5468470"/>
            <a:ext cx="9142572" cy="1389529"/>
          </a:xfrm>
          <a:prstGeom prst="rect">
            <a:avLst/>
          </a:prstGeom>
        </p:spPr>
      </p:pic>
      <p:sp>
        <p:nvSpPr>
          <p:cNvPr id="9" name="TextBox 8"/>
          <p:cNvSpPr txBox="1"/>
          <p:nvPr userDrawn="1"/>
        </p:nvSpPr>
        <p:spPr>
          <a:xfrm>
            <a:off x="7696200" y="5988829"/>
            <a:ext cx="2495550" cy="276999"/>
          </a:xfrm>
          <a:prstGeom prst="rect">
            <a:avLst/>
          </a:prstGeom>
          <a:noFill/>
        </p:spPr>
        <p:txBody>
          <a:bodyPr wrap="square" rtlCol="0">
            <a:spAutoFit/>
          </a:bodyPr>
          <a:lstStyle/>
          <a:p>
            <a:pPr defTabSz="457200"/>
            <a:r>
              <a:rPr lang="en-US" sz="1200" b="1" i="1" dirty="0">
                <a:solidFill>
                  <a:srgbClr val="EEECE1">
                    <a:lumMod val="75000"/>
                  </a:srgbClr>
                </a:solidFill>
                <a:effectLst>
                  <a:outerShdw blurRad="38100" dist="38100" dir="2700000" algn="tl">
                    <a:srgbClr val="000000">
                      <a:alpha val="43137"/>
                    </a:srgbClr>
                  </a:outerShdw>
                </a:effectLst>
              </a:rPr>
              <a:t>MBA Programs</a:t>
            </a:r>
          </a:p>
        </p:txBody>
      </p:sp>
      <p:pic>
        <p:nvPicPr>
          <p:cNvPr id="10" name="Picture 9" descr="Business_Linear_W.eps"/>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2247" y="6164729"/>
            <a:ext cx="2221753" cy="567256"/>
          </a:xfrm>
          <a:prstGeom prst="rect">
            <a:avLst/>
          </a:prstGeom>
        </p:spPr>
      </p:pic>
    </p:spTree>
    <p:extLst>
      <p:ext uri="{BB962C8B-B14F-4D97-AF65-F5344CB8AC3E}">
        <p14:creationId xmlns:p14="http://schemas.microsoft.com/office/powerpoint/2010/main" val="26410070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LIDE LAYOUT">
    <p:spTree>
      <p:nvGrpSpPr>
        <p:cNvPr id="1" name=""/>
        <p:cNvGrpSpPr/>
        <p:nvPr/>
      </p:nvGrpSpPr>
      <p:grpSpPr>
        <a:xfrm>
          <a:off x="0" y="0"/>
          <a:ext cx="0" cy="0"/>
          <a:chOff x="0" y="0"/>
          <a:chExt cx="0" cy="0"/>
        </a:xfrm>
      </p:grpSpPr>
      <p:sp>
        <p:nvSpPr>
          <p:cNvPr id="11" name="Text Placeholder 10"/>
          <p:cNvSpPr>
            <a:spLocks noGrp="1"/>
          </p:cNvSpPr>
          <p:nvPr>
            <p:ph type="body" sz="quarter" idx="15"/>
          </p:nvPr>
        </p:nvSpPr>
        <p:spPr>
          <a:xfrm>
            <a:off x="292099" y="226221"/>
            <a:ext cx="8519391" cy="882143"/>
          </a:xfrm>
          <a:prstGeom prst="rect">
            <a:avLst/>
          </a:prstGeom>
        </p:spPr>
        <p:txBody>
          <a:bodyPr>
            <a:noAutofit/>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p:cNvSpPr>
            <a:spLocks noGrp="1"/>
          </p:cNvSpPr>
          <p:nvPr>
            <p:ph type="body" sz="quarter" idx="16"/>
          </p:nvPr>
        </p:nvSpPr>
        <p:spPr>
          <a:xfrm>
            <a:off x="292100" y="5810250"/>
            <a:ext cx="8491538" cy="1047751"/>
          </a:xfrm>
        </p:spPr>
        <p:txBody>
          <a:bodyPr bIns="180000" anchor="b">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16489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pic>
        <p:nvPicPr>
          <p:cNvPr id="7" name="Picture 6" descr="Business_Linear_W.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2247" y="6164729"/>
            <a:ext cx="2221753" cy="567256"/>
          </a:xfrm>
          <a:prstGeom prst="rect">
            <a:avLst/>
          </a:prstGeom>
        </p:spPr>
      </p:pic>
      <p:cxnSp>
        <p:nvCxnSpPr>
          <p:cNvPr id="3" name="Straight Connector 2"/>
          <p:cNvCxnSpPr/>
          <p:nvPr userDrawn="1"/>
        </p:nvCxnSpPr>
        <p:spPr>
          <a:xfrm>
            <a:off x="275129" y="566442"/>
            <a:ext cx="8504729"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5" name="Text Placeholder 4"/>
          <p:cNvSpPr>
            <a:spLocks noGrp="1"/>
          </p:cNvSpPr>
          <p:nvPr>
            <p:ph type="body" sz="quarter" idx="10"/>
          </p:nvPr>
        </p:nvSpPr>
        <p:spPr>
          <a:xfrm>
            <a:off x="274638" y="7517"/>
            <a:ext cx="8440737" cy="381000"/>
          </a:xfrm>
          <a:prstGeom prst="rect">
            <a:avLst/>
          </a:prstGeom>
        </p:spPr>
        <p:txBody>
          <a:bodyPr/>
          <a:lstStyle>
            <a:lvl1pPr marL="0" indent="0">
              <a:buNone/>
              <a:defRPr sz="2800" b="0" i="0">
                <a:solidFill>
                  <a:srgbClr val="800000"/>
                </a:solidFill>
                <a:effectLst/>
                <a:latin typeface="Gotham Bold"/>
                <a:cs typeface="Gotham Bold"/>
              </a:defRPr>
            </a:lvl1pPr>
          </a:lstStyle>
          <a:p>
            <a:pPr lvl="0"/>
            <a:r>
              <a:rPr lang="en-US" dirty="0"/>
              <a:t>Click to edit Master text styles</a:t>
            </a:r>
          </a:p>
        </p:txBody>
      </p:sp>
      <p:sp>
        <p:nvSpPr>
          <p:cNvPr id="10" name="Content Placeholder 9"/>
          <p:cNvSpPr>
            <a:spLocks noGrp="1"/>
          </p:cNvSpPr>
          <p:nvPr>
            <p:ph sz="quarter" idx="12"/>
          </p:nvPr>
        </p:nvSpPr>
        <p:spPr>
          <a:xfrm>
            <a:off x="274638" y="906309"/>
            <a:ext cx="8440737" cy="4773767"/>
          </a:xfrm>
          <a:prstGeom prst="rect">
            <a:avLst/>
          </a:prstGeom>
        </p:spPr>
        <p:txBody>
          <a:bodyPr/>
          <a:lstStyle>
            <a:lvl1pPr marL="0" indent="0">
              <a:buFont typeface="Arial" pitchFamily="34" charset="0"/>
              <a:buNone/>
              <a:defRPr sz="2400" b="0" i="0">
                <a:latin typeface="Gotham Book"/>
                <a:cs typeface="Gotham Book"/>
              </a:defRPr>
            </a:lvl1pPr>
          </a:lstStyle>
          <a:p>
            <a:pPr lvl="0"/>
            <a:endParaRPr lang="en-US" dirty="0"/>
          </a:p>
        </p:txBody>
      </p:sp>
    </p:spTree>
    <p:extLst>
      <p:ext uri="{BB962C8B-B14F-4D97-AF65-F5344CB8AC3E}">
        <p14:creationId xmlns:p14="http://schemas.microsoft.com/office/powerpoint/2010/main" val="739859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A2F023C-CCA8-4C23-94FC-226C8DEE347C}"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DFF1DBC-074E-414E-92A0-231944C0735A}"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7E1665F-9304-4D07-A141-3DA63725E1FE}"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90AA56F-CE38-4B4C-894E-F213FB990C9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FD5E558-D60B-4076-88F2-E2796B16627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ADC2A5F-8F7C-4B50-BCAE-2C1AAE7F80C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A52A390-B67F-45CF-AF12-35B51B521B7D}"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64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419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8" charset="0"/>
              </a:defRPr>
            </a:lvl1pPr>
          </a:lstStyle>
          <a:p>
            <a:endParaRPr lang="en-US"/>
          </a:p>
        </p:txBody>
      </p:sp>
      <p:sp>
        <p:nvSpPr>
          <p:cNvPr id="26419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18" charset="0"/>
              </a:defRPr>
            </a:lvl1pPr>
          </a:lstStyle>
          <a:p>
            <a:endParaRPr lang="en-US"/>
          </a:p>
        </p:txBody>
      </p:sp>
      <p:sp>
        <p:nvSpPr>
          <p:cNvPr id="26419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New Roman" pitchFamily="18" charset="0"/>
              </a:defRPr>
            </a:lvl1pPr>
          </a:lstStyle>
          <a:p>
            <a:fld id="{7D29ABFB-ECB2-432C-81FA-6A10287FB086}"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8290" name="Rectangle 2"/>
          <p:cNvSpPr>
            <a:spLocks noChangeArrowheads="1"/>
          </p:cNvSpPr>
          <p:nvPr/>
        </p:nvSpPr>
        <p:spPr bwMode="gray">
          <a:xfrm>
            <a:off x="762000" y="762000"/>
            <a:ext cx="31750" cy="1052513"/>
          </a:xfrm>
          <a:prstGeom prst="rect">
            <a:avLst/>
          </a:prstGeom>
          <a:solidFill>
            <a:schemeClr val="bg2"/>
          </a:solidFill>
          <a:ln w="9525">
            <a:solidFill>
              <a:schemeClr val="tx2"/>
            </a:solidFill>
            <a:miter lim="800000"/>
            <a:headEnd/>
            <a:tailEnd/>
          </a:ln>
          <a:effectLst/>
        </p:spPr>
        <p:txBody>
          <a:bodyPr wrap="none" anchor="ctr"/>
          <a:lstStyle/>
          <a:p>
            <a:pPr algn="ctr" eaLnBrk="1" hangingPunct="1"/>
            <a:endParaRPr kumimoji="1" lang="en-US" sz="2400"/>
          </a:p>
        </p:txBody>
      </p:sp>
      <p:sp>
        <p:nvSpPr>
          <p:cNvPr id="268291" name="Rectangle 3"/>
          <p:cNvSpPr>
            <a:spLocks noChangeArrowheads="1"/>
          </p:cNvSpPr>
          <p:nvPr/>
        </p:nvSpPr>
        <p:spPr bwMode="gray">
          <a:xfrm>
            <a:off x="457200" y="1600200"/>
            <a:ext cx="8226425" cy="31750"/>
          </a:xfrm>
          <a:prstGeom prst="rect">
            <a:avLst/>
          </a:prstGeom>
          <a:gradFill rotWithShape="0">
            <a:gsLst>
              <a:gs pos="0">
                <a:schemeClr val="bg2"/>
              </a:gs>
              <a:gs pos="100000">
                <a:schemeClr val="bg1"/>
              </a:gs>
            </a:gsLst>
            <a:lin ang="0" scaled="1"/>
          </a:gradFill>
          <a:ln w="9525">
            <a:solidFill>
              <a:schemeClr val="tx2"/>
            </a:solidFill>
            <a:miter lim="800000"/>
            <a:headEnd/>
            <a:tailEnd/>
          </a:ln>
          <a:effectLst/>
        </p:spPr>
        <p:txBody>
          <a:bodyPr wrap="none" anchor="ctr"/>
          <a:lstStyle/>
          <a:p>
            <a:pPr algn="ctr" eaLnBrk="1" hangingPunct="1"/>
            <a:endParaRPr kumimoji="1" lang="en-US" sz="2400"/>
          </a:p>
        </p:txBody>
      </p:sp>
      <p:sp>
        <p:nvSpPr>
          <p:cNvPr id="268292" name="Rectangle 4"/>
          <p:cNvSpPr>
            <a:spLocks noGrp="1" noChangeArrowheads="1"/>
          </p:cNvSpPr>
          <p:nvPr>
            <p:ph type="title"/>
          </p:nvPr>
        </p:nvSpPr>
        <p:spPr bwMode="auto">
          <a:xfrm>
            <a:off x="1143000" y="381000"/>
            <a:ext cx="7793038"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68293" name="Rectangle 5"/>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8294" name="Rectangle 6"/>
          <p:cNvSpPr>
            <a:spLocks noGrp="1" noChangeArrowheads="1"/>
          </p:cNvSpPr>
          <p:nvPr>
            <p:ph type="ftr" sz="quarter" idx="3"/>
          </p:nvPr>
        </p:nvSpPr>
        <p:spPr bwMode="auto">
          <a:xfrm>
            <a:off x="28956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endParaRPr lang="en-US"/>
          </a:p>
        </p:txBody>
      </p:sp>
      <p:sp>
        <p:nvSpPr>
          <p:cNvPr id="268296" name="Text Box 8"/>
          <p:cNvSpPr txBox="1">
            <a:spLocks noChangeArrowheads="1"/>
          </p:cNvSpPr>
          <p:nvPr/>
        </p:nvSpPr>
        <p:spPr bwMode="auto">
          <a:xfrm>
            <a:off x="7696200" y="6280150"/>
            <a:ext cx="990600" cy="366713"/>
          </a:xfrm>
          <a:prstGeom prst="rect">
            <a:avLst/>
          </a:prstGeom>
          <a:noFill/>
          <a:ln w="9525">
            <a:noFill/>
            <a:miter lim="800000"/>
            <a:headEnd/>
            <a:tailEnd/>
          </a:ln>
          <a:effectLst/>
        </p:spPr>
        <p:txBody>
          <a:bodyPr>
            <a:spAutoFit/>
          </a:bodyPr>
          <a:lstStyle/>
          <a:p>
            <a:endParaRPr lang="en-US"/>
          </a:p>
        </p:txBody>
      </p:sp>
      <p:pic>
        <p:nvPicPr>
          <p:cNvPr id="10" name="Picture 9">
            <a:extLst>
              <a:ext uri="{FF2B5EF4-FFF2-40B4-BE49-F238E27FC236}">
                <a16:creationId xmlns:a16="http://schemas.microsoft.com/office/drawing/2014/main" id="{A706307C-9AC1-4DE1-9ECC-1FCB54DED11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511535" y="6503639"/>
            <a:ext cx="1480065" cy="243978"/>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90" r:id="rId12"/>
    <p:sldLayoutId id="2147483691" r:id="rId13"/>
    <p:sldLayoutId id="2147483692" r:id="rId14"/>
  </p:sldLayoutIdLst>
  <p:txStyles>
    <p:titleStyle>
      <a:lvl1pPr algn="l" rtl="0" fontAlgn="base">
        <a:spcBef>
          <a:spcPct val="0"/>
        </a:spcBef>
        <a:spcAft>
          <a:spcPct val="0"/>
        </a:spcAft>
        <a:defRPr sz="3200" b="1">
          <a:solidFill>
            <a:schemeClr val="tx2"/>
          </a:solidFill>
          <a:latin typeface="+mj-lt"/>
          <a:ea typeface="+mj-ea"/>
          <a:cs typeface="+mj-cs"/>
        </a:defRPr>
      </a:lvl1pPr>
      <a:lvl2pPr algn="l" rtl="0" fontAlgn="base">
        <a:spcBef>
          <a:spcPct val="0"/>
        </a:spcBef>
        <a:spcAft>
          <a:spcPct val="0"/>
        </a:spcAft>
        <a:defRPr sz="3200" b="1">
          <a:solidFill>
            <a:schemeClr val="tx2"/>
          </a:solidFill>
          <a:latin typeface="Tahoma" pitchFamily="34" charset="0"/>
        </a:defRPr>
      </a:lvl2pPr>
      <a:lvl3pPr algn="l" rtl="0" fontAlgn="base">
        <a:spcBef>
          <a:spcPct val="0"/>
        </a:spcBef>
        <a:spcAft>
          <a:spcPct val="0"/>
        </a:spcAft>
        <a:defRPr sz="3200" b="1">
          <a:solidFill>
            <a:schemeClr val="tx2"/>
          </a:solidFill>
          <a:latin typeface="Tahoma" pitchFamily="34" charset="0"/>
        </a:defRPr>
      </a:lvl3pPr>
      <a:lvl4pPr algn="l" rtl="0" fontAlgn="base">
        <a:spcBef>
          <a:spcPct val="0"/>
        </a:spcBef>
        <a:spcAft>
          <a:spcPct val="0"/>
        </a:spcAft>
        <a:defRPr sz="3200" b="1">
          <a:solidFill>
            <a:schemeClr val="tx2"/>
          </a:solidFill>
          <a:latin typeface="Tahoma" pitchFamily="34" charset="0"/>
        </a:defRPr>
      </a:lvl4pPr>
      <a:lvl5pPr algn="l" rtl="0" fontAlgn="base">
        <a:spcBef>
          <a:spcPct val="0"/>
        </a:spcBef>
        <a:spcAft>
          <a:spcPct val="0"/>
        </a:spcAft>
        <a:defRPr sz="3200" b="1">
          <a:solidFill>
            <a:schemeClr val="tx2"/>
          </a:solidFill>
          <a:latin typeface="Tahoma" pitchFamily="34" charset="0"/>
        </a:defRPr>
      </a:lvl5pPr>
      <a:lvl6pPr marL="457200" algn="l" rtl="0" fontAlgn="base">
        <a:spcBef>
          <a:spcPct val="0"/>
        </a:spcBef>
        <a:spcAft>
          <a:spcPct val="0"/>
        </a:spcAft>
        <a:defRPr sz="3200" b="1">
          <a:solidFill>
            <a:schemeClr val="tx2"/>
          </a:solidFill>
          <a:latin typeface="Tahoma" pitchFamily="34" charset="0"/>
        </a:defRPr>
      </a:lvl6pPr>
      <a:lvl7pPr marL="914400" algn="l" rtl="0" fontAlgn="base">
        <a:spcBef>
          <a:spcPct val="0"/>
        </a:spcBef>
        <a:spcAft>
          <a:spcPct val="0"/>
        </a:spcAft>
        <a:defRPr sz="3200" b="1">
          <a:solidFill>
            <a:schemeClr val="tx2"/>
          </a:solidFill>
          <a:latin typeface="Tahoma" pitchFamily="34" charset="0"/>
        </a:defRPr>
      </a:lvl7pPr>
      <a:lvl8pPr marL="1371600" algn="l" rtl="0" fontAlgn="base">
        <a:spcBef>
          <a:spcPct val="0"/>
        </a:spcBef>
        <a:spcAft>
          <a:spcPct val="0"/>
        </a:spcAft>
        <a:defRPr sz="3200" b="1">
          <a:solidFill>
            <a:schemeClr val="tx2"/>
          </a:solidFill>
          <a:latin typeface="Tahoma" pitchFamily="34" charset="0"/>
        </a:defRPr>
      </a:lvl8pPr>
      <a:lvl9pPr marL="1828800" algn="l" rtl="0" fontAlgn="base">
        <a:spcBef>
          <a:spcPct val="0"/>
        </a:spcBef>
        <a:spcAft>
          <a:spcPct val="0"/>
        </a:spcAft>
        <a:defRPr sz="3200" b="1">
          <a:solidFill>
            <a:schemeClr val="tx2"/>
          </a:solidFill>
          <a:latin typeface="Tahoma" pitchFamily="34"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5.xml"/><Relationship Id="rId7" Type="http://schemas.openxmlformats.org/officeDocument/2006/relationships/oleObject" Target="../embeddings/oleObject3.bin"/><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slideLayout" Target="../slideLayouts/slideLayout13.xml"/><Relationship Id="rId5" Type="http://schemas.openxmlformats.org/officeDocument/2006/relationships/tags" Target="../tags/tag7.xml"/><Relationship Id="rId4" Type="http://schemas.openxmlformats.org/officeDocument/2006/relationships/tags" Target="../tags/tag6.xml"/></Relationships>
</file>

<file path=ppt/slides/_rels/slide12.xml.rels><?xml version="1.0" encoding="UTF-8" standalone="yes"?>
<Relationships xmlns="http://schemas.openxmlformats.org/package/2006/relationships"><Relationship Id="rId3" Type="http://schemas.openxmlformats.org/officeDocument/2006/relationships/hyperlink" Target="https://transcripts.cnn.com/show/sitroom/date/2025-04-03/segment/01" TargetMode="External"/><Relationship Id="rId2" Type="http://schemas.openxmlformats.org/officeDocument/2006/relationships/hyperlink" Target="https://fortune.com/europe/2025/04/07/the-world-as-we-knew-it-has-gone-warns-uk-pm-tariffs-threaten-upend-global-trade-trump/"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education.cfr.org/learn/learning-journey/global-governance-introduction/what-is-the-world-trade-organization" TargetMode="External"/><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hyperlink" Target="https://www.imf.org/en/News/Articles/2023/12/11/sp121123-cold-war-ii-preserving-economic-cooperation-amid-geoeconomic-fragmentation"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www.nytimes.com/interactive/2024/03/20/business/economy/semiconductor-chip-manufacturing-us.html?smid=nytcore-ios-share&amp;referringSource=articleShare" TargetMode="External"/><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hyperlink" Target="https://silvaco.com/blog/design-ip-for-automotive-socs-trends-and-solutions/" TargetMode="External"/><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s://www.nytimes.com/2023/07/12/magazine/semiconductor-chips-us-china.html?smid=nytcore-ios-share&amp;referringSource=articleShare"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hyperlink" Target="https://www.whitehouse.gov/wp-content/uploads/2021/06/100-day-supply-chain-review-report.pdf" TargetMode="External"/><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tags" Target="../tags/tag8.xml"/><Relationship Id="rId6" Type="http://schemas.openxmlformats.org/officeDocument/2006/relationships/hyperlink" Target="https://www.mckinsey.com/business-functions/operations/our-insights/how-covid-19-is-reshaping-supply-chains" TargetMode="External"/><Relationship Id="rId5" Type="http://schemas.openxmlformats.org/officeDocument/2006/relationships/image" Target="../media/image20.png"/><Relationship Id="rId4" Type="http://schemas.openxmlformats.org/officeDocument/2006/relationships/image" Target="../media/image5.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5.xml"/><Relationship Id="rId1" Type="http://schemas.openxmlformats.org/officeDocument/2006/relationships/tags" Target="../tags/tag9.xml"/><Relationship Id="rId6" Type="http://schemas.openxmlformats.org/officeDocument/2006/relationships/image" Target="../media/image21.png"/><Relationship Id="rId5" Type="http://schemas.openxmlformats.org/officeDocument/2006/relationships/hyperlink" Target="https://www.amatechinc.com/resources/blog/returnable-packaging/tier-1-2-3-automotive-industry-supply-chain-explained" TargetMode="External"/><Relationship Id="rId4" Type="http://schemas.openxmlformats.org/officeDocument/2006/relationships/image" Target="../media/image5.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www.supplychainbrain.com/articles/32482-the-world-is-dangerously-dependent-on-taiwan-for-semiconductors" TargetMode="External"/><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hyperlink" Target="https://www.rand.org/pubs/research_reports/RRA2354-1.html" TargetMode="Externa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hyperlink" Target="https://www.whitehouse.gov/briefing-room/speeches-remarks/2021/02/24/remarks-by-president-biden-at-signing-of-an-executive-order-on-supply-chains/" TargetMode="Externa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hyperlink" Target="https://www.mckinsey.com/industries/public-sector/our-insights/chips-and-science-act" TargetMode="External"/><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hyperlink" Target="https://www.commerce.gov/news/press-releases/2023/09/biden-harris-administration-announces-final-national-security" TargetMode="Externa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hyperlink" Target="https://www.csis.org/blogs/perspectives-innovation/guardrails-chips-act-funding-restrict-investments-china-may-restrict" TargetMode="Externa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hyperlink" Target="https://www.reuters.com/world/us/trump-says-he-told-tsmc-it-would-pay-100-tax-if-it-doesnt-build-us-2025-04-09/" TargetMode="Externa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hyperlink" Target="https://www.bcg.com/publications/2023/the-unwinding-of-global-tech-supply-chains" TargetMode="Externa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hyperlink" Target="https://www.whitehouse.gov/briefing-room/speeches-remarks/2022/10/13/remarks-by-national-security-advisor-jake-sullivan-on-the-biden-harris-administrations-national-security-strategy/" TargetMode="Externa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www.bcg.com/publications/2023/the-unwinding-of-global-tech-supply-chains" TargetMode="External"/><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5.xml"/><Relationship Id="rId1" Type="http://schemas.openxmlformats.org/officeDocument/2006/relationships/tags" Target="../tags/tag1.xml"/><Relationship Id="rId5" Type="http://schemas.openxmlformats.org/officeDocument/2006/relationships/image" Target="../media/image6.jpg"/><Relationship Id="rId4" Type="http://schemas.openxmlformats.org/officeDocument/2006/relationships/image" Target="../media/image5.emf"/></Relationships>
</file>

<file path=ppt/slides/_rels/slide40.xml.rels><?xml version="1.0" encoding="UTF-8" standalone="yes"?>
<Relationships xmlns="http://schemas.openxmlformats.org/package/2006/relationships"><Relationship Id="rId2" Type="http://schemas.openxmlformats.org/officeDocument/2006/relationships/hyperlink" Target="https://www.atlanticcouncil.org/news/transcripts/transcript-us-treasury-secretary-janet-yellen-on-the-next-steps-for-russia-sanctions-and-friend-shoring-supply-chains/" TargetMode="Externa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10.xml"/><Relationship Id="rId6" Type="http://schemas.openxmlformats.org/officeDocument/2006/relationships/image" Target="../media/image32.png"/><Relationship Id="rId5" Type="http://schemas.openxmlformats.org/officeDocument/2006/relationships/image" Target="../media/image5.emf"/><Relationship Id="rId4" Type="http://schemas.openxmlformats.org/officeDocument/2006/relationships/oleObject" Target="../embeddings/oleObject6.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11.xml"/><Relationship Id="rId5" Type="http://schemas.openxmlformats.org/officeDocument/2006/relationships/image" Target="../media/image5.emf"/><Relationship Id="rId4" Type="http://schemas.openxmlformats.org/officeDocument/2006/relationships/oleObject" Target="../embeddings/oleObject7.bin"/></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tags" Target="../tags/tag12.xml"/><Relationship Id="rId6" Type="http://schemas.openxmlformats.org/officeDocument/2006/relationships/hyperlink" Target="https://www.mckinsey.com/business-functions/operations/our-insights/future-proofing-the-supply-chain" TargetMode="External"/><Relationship Id="rId5" Type="http://schemas.openxmlformats.org/officeDocument/2006/relationships/image" Target="../media/image33.png"/><Relationship Id="rId4" Type="http://schemas.openxmlformats.org/officeDocument/2006/relationships/image" Target="../media/image5.emf"/></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s://www.wsj.com/market-data/quotes/AAPL" TargetMode="External"/><Relationship Id="rId2" Type="http://schemas.openxmlformats.org/officeDocument/2006/relationships/image" Target="../media/image36.png"/><Relationship Id="rId1" Type="http://schemas.openxmlformats.org/officeDocument/2006/relationships/slideLayout" Target="../slideLayouts/slideLayout13.xml"/><Relationship Id="rId4" Type="http://schemas.openxmlformats.org/officeDocument/2006/relationships/hyperlink" Target="https://www.wsj.com/tech/personal-tech/apple-iphone-us-manufacturing-f730c39c"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pr.tsmc.com/english/news/3122" TargetMode="External"/><Relationship Id="rId2"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hyperlink" Target="https://www.nytimes.com/2024/08/08/business/tsmc-phoenix-arizona-semiconductor.html?smid=url-share" TargetMode="External"/><Relationship Id="rId4" Type="http://schemas.openxmlformats.org/officeDocument/2006/relationships/hyperlink" Target="https://www.nytimes.com/2024/04/08/us/politics/tsmc-taiwan-chips-grants.html" TargetMode="External"/></Relationships>
</file>

<file path=ppt/slides/_rels/slide49.xml.rels><?xml version="1.0" encoding="UTF-8" standalone="yes"?>
<Relationships xmlns="http://schemas.openxmlformats.org/package/2006/relationships"><Relationship Id="rId2" Type="http://schemas.openxmlformats.org/officeDocument/2006/relationships/hyperlink" Target="https://www.nytimes.com/2024/08/08/business/tsmc-phoenix-arizona-semiconductor.html?smid=url-share"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4" Type="http://schemas.openxmlformats.org/officeDocument/2006/relationships/hyperlink" Target="https://arstechnica.com/gadgets/2025/05/chips-arent-improving-like-they-used-to-and-its-killing-game-console-price-cuts/"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15.xml"/><Relationship Id="rId7" Type="http://schemas.openxmlformats.org/officeDocument/2006/relationships/oleObject" Target="../embeddings/oleObject3.bin"/><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13.xml"/><Relationship Id="rId5" Type="http://schemas.openxmlformats.org/officeDocument/2006/relationships/tags" Target="../tags/tag17.xml"/><Relationship Id="rId4" Type="http://schemas.openxmlformats.org/officeDocument/2006/relationships/tags" Target="../tags/tag16.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5.e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5.emf"/></Relationships>
</file>

<file path=ppt/slides/_rels/slide5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hyperlink" Target="http://apps.npr.org/tshirt/#/people"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5.xml"/><Relationship Id="rId1" Type="http://schemas.openxmlformats.org/officeDocument/2006/relationships/tags" Target="../tags/tag2.xml"/><Relationship Id="rId5" Type="http://schemas.openxmlformats.org/officeDocument/2006/relationships/image" Target="../media/image11.jpeg"/><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A7F1E1-83DC-4791-B5B9-FAFB522140FB}"/>
              </a:ext>
            </a:extLst>
          </p:cNvPr>
          <p:cNvSpPr>
            <a:spLocks noGrp="1"/>
          </p:cNvSpPr>
          <p:nvPr>
            <p:ph type="ctrTitle"/>
          </p:nvPr>
        </p:nvSpPr>
        <p:spPr>
          <a:xfrm>
            <a:off x="990600" y="1676400"/>
            <a:ext cx="8001000" cy="1462088"/>
          </a:xfrm>
        </p:spPr>
        <p:txBody>
          <a:bodyPr/>
          <a:lstStyle/>
          <a:p>
            <a:r>
              <a:rPr lang="en-US" sz="2800" b="1" dirty="0">
                <a:ea typeface="Calibri" panose="020F0502020204030204" pitchFamily="34" charset="0"/>
                <a:cs typeface="Times New Roman" panose="02020603050405020304" pitchFamily="18" charset="0"/>
              </a:rPr>
              <a:t>Evo</a:t>
            </a:r>
            <a:r>
              <a:rPr lang="en-US" sz="2800" dirty="0">
                <a:ea typeface="Calibri" panose="020F0502020204030204" pitchFamily="34" charset="0"/>
                <a:cs typeface="Times New Roman" panose="02020603050405020304" pitchFamily="18" charset="0"/>
              </a:rPr>
              <a:t>lving Global Business Landscape: Implications for Business School Education</a:t>
            </a:r>
            <a:endParaRPr lang="en-US" sz="2800" b="1" dirty="0"/>
          </a:p>
        </p:txBody>
      </p:sp>
      <p:sp>
        <p:nvSpPr>
          <p:cNvPr id="5" name="Subtitle 4">
            <a:extLst>
              <a:ext uri="{FF2B5EF4-FFF2-40B4-BE49-F238E27FC236}">
                <a16:creationId xmlns:a16="http://schemas.microsoft.com/office/drawing/2014/main" id="{831F4E43-DA44-494A-B523-DE8863034EB3}"/>
              </a:ext>
            </a:extLst>
          </p:cNvPr>
          <p:cNvSpPr>
            <a:spLocks noGrp="1"/>
          </p:cNvSpPr>
          <p:nvPr>
            <p:ph type="subTitle" idx="1"/>
          </p:nvPr>
        </p:nvSpPr>
        <p:spPr/>
        <p:txBody>
          <a:bodyPr/>
          <a:lstStyle/>
          <a:p>
            <a:r>
              <a:rPr lang="en-US" sz="2400" dirty="0"/>
              <a:t>Dr. Andrew Spicer</a:t>
            </a:r>
          </a:p>
          <a:p>
            <a:r>
              <a:rPr lang="en-US" sz="2400" dirty="0"/>
              <a:t>Darla Moore School of Business</a:t>
            </a:r>
          </a:p>
          <a:p>
            <a:r>
              <a:rPr lang="en-US" sz="2400" dirty="0"/>
              <a:t>University of South Carolina</a:t>
            </a:r>
          </a:p>
          <a:p>
            <a:r>
              <a:rPr lang="en-US" sz="2400" dirty="0"/>
              <a:t>aspicer@moore.sc.edu</a:t>
            </a:r>
          </a:p>
        </p:txBody>
      </p:sp>
    </p:spTree>
    <p:extLst>
      <p:ext uri="{BB962C8B-B14F-4D97-AF65-F5344CB8AC3E}">
        <p14:creationId xmlns:p14="http://schemas.microsoft.com/office/powerpoint/2010/main" val="1418607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94F16-EB61-5D95-541D-0F790804B7B1}"/>
              </a:ext>
            </a:extLst>
          </p:cNvPr>
          <p:cNvSpPr>
            <a:spLocks noGrp="1"/>
          </p:cNvSpPr>
          <p:nvPr>
            <p:ph type="title"/>
          </p:nvPr>
        </p:nvSpPr>
        <p:spPr>
          <a:xfrm>
            <a:off x="1143000" y="381000"/>
            <a:ext cx="7924800" cy="1143000"/>
          </a:xfrm>
        </p:spPr>
        <p:txBody>
          <a:bodyPr/>
          <a:lstStyle/>
          <a:p>
            <a:r>
              <a:rPr lang="en-US" dirty="0"/>
              <a:t>21</a:t>
            </a:r>
            <a:r>
              <a:rPr lang="en-US" baseline="30000" dirty="0"/>
              <a:t>st</a:t>
            </a:r>
            <a:r>
              <a:rPr lang="en-US" dirty="0"/>
              <a:t> Century Global Leadership in an Evolving Business Landscape</a:t>
            </a:r>
          </a:p>
        </p:txBody>
      </p:sp>
      <p:sp>
        <p:nvSpPr>
          <p:cNvPr id="3" name="Content Placeholder 2">
            <a:extLst>
              <a:ext uri="{FF2B5EF4-FFF2-40B4-BE49-F238E27FC236}">
                <a16:creationId xmlns:a16="http://schemas.microsoft.com/office/drawing/2014/main" id="{11BA1991-8F08-D048-5572-4261DF9BA737}"/>
              </a:ext>
            </a:extLst>
          </p:cNvPr>
          <p:cNvSpPr>
            <a:spLocks noGrp="1"/>
          </p:cNvSpPr>
          <p:nvPr>
            <p:ph idx="1"/>
          </p:nvPr>
        </p:nvSpPr>
        <p:spPr/>
        <p:txBody>
          <a:bodyPr/>
          <a:lstStyle/>
          <a:p>
            <a:r>
              <a:rPr lang="en-US" sz="2800" dirty="0"/>
              <a:t>“I wish it need not have happened in my time,” said Frodo.</a:t>
            </a:r>
          </a:p>
          <a:p>
            <a:r>
              <a:rPr lang="en-US" sz="2800" dirty="0"/>
              <a:t>“So do I,” said Gandalf, “and so do all who live to see such times. But that is not for them to decide. All we have to decide is what to do with the time that is given us.”</a:t>
            </a:r>
          </a:p>
        </p:txBody>
      </p:sp>
      <p:sp>
        <p:nvSpPr>
          <p:cNvPr id="4" name="TextBox 3">
            <a:extLst>
              <a:ext uri="{FF2B5EF4-FFF2-40B4-BE49-F238E27FC236}">
                <a16:creationId xmlns:a16="http://schemas.microsoft.com/office/drawing/2014/main" id="{62B73D29-39EB-4393-8ED0-2C2C0FE5CB98}"/>
              </a:ext>
            </a:extLst>
          </p:cNvPr>
          <p:cNvSpPr txBox="1"/>
          <p:nvPr/>
        </p:nvSpPr>
        <p:spPr>
          <a:xfrm>
            <a:off x="1143000" y="6441560"/>
            <a:ext cx="6086474" cy="369332"/>
          </a:xfrm>
          <a:prstGeom prst="rect">
            <a:avLst/>
          </a:prstGeom>
          <a:noFill/>
        </p:spPr>
        <p:txBody>
          <a:bodyPr wrap="none" rtlCol="0">
            <a:spAutoFit/>
          </a:bodyPr>
          <a:lstStyle/>
          <a:p>
            <a:r>
              <a:rPr lang="en-US" dirty="0"/>
              <a:t>Source: J.R.R. Tolkien (1954). The Fellowship of the Ring. </a:t>
            </a:r>
          </a:p>
        </p:txBody>
      </p:sp>
    </p:spTree>
    <p:extLst>
      <p:ext uri="{BB962C8B-B14F-4D97-AF65-F5344CB8AC3E}">
        <p14:creationId xmlns:p14="http://schemas.microsoft.com/office/powerpoint/2010/main" val="753067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EC8AB-E19C-86EC-D53E-9DFC8E5759C2}"/>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03EFAEF3-3F20-5526-F7C4-7E09580E2839}"/>
              </a:ext>
            </a:extLst>
          </p:cNvPr>
          <p:cNvGraphicFramePr>
            <a:graphicFrameLocks noChangeAspect="1"/>
          </p:cNvGraphicFramePr>
          <p:nvPr>
            <p:custDataLst>
              <p:tags r:id="rId1"/>
            </p:custDataLst>
          </p:nvPr>
        </p:nvGraphicFramePr>
        <p:xfrm>
          <a:off x="1143895" y="1501082"/>
          <a:ext cx="893" cy="893"/>
        </p:xfrm>
        <a:graphic>
          <a:graphicData uri="http://schemas.openxmlformats.org/presentationml/2006/ole">
            <mc:AlternateContent xmlns:mc="http://schemas.openxmlformats.org/markup-compatibility/2006">
              <mc:Choice xmlns:v="urn:schemas-microsoft-com:vml" Requires="v">
                <p:oleObj name="think-cell Slide" r:id="rId7" imgW="421" imgH="423" progId="TCLayout.ActiveDocument.1">
                  <p:embed/>
                </p:oleObj>
              </mc:Choice>
              <mc:Fallback>
                <p:oleObj name="think-cell Slide" r:id="rId7" imgW="421" imgH="423" progId="TCLayout.ActiveDocument.1">
                  <p:embed/>
                  <p:pic>
                    <p:nvPicPr>
                      <p:cNvPr id="5" name="Object 4" hidden="1">
                        <a:extLst>
                          <a:ext uri="{FF2B5EF4-FFF2-40B4-BE49-F238E27FC236}">
                            <a16:creationId xmlns:a16="http://schemas.microsoft.com/office/drawing/2014/main" id="{03EFAEF3-3F20-5526-F7C4-7E09580E2839}"/>
                          </a:ext>
                        </a:extLst>
                      </p:cNvPr>
                      <p:cNvPicPr/>
                      <p:nvPr/>
                    </p:nvPicPr>
                    <p:blipFill>
                      <a:blip r:embed="rId8"/>
                      <a:stretch>
                        <a:fillRect/>
                      </a:stretch>
                    </p:blipFill>
                    <p:spPr>
                      <a:xfrm>
                        <a:off x="1143895" y="1501082"/>
                        <a:ext cx="893" cy="893"/>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E53AFC9-9A3F-0CCE-E41D-687FDBCB5822}"/>
              </a:ext>
            </a:extLst>
          </p:cNvPr>
          <p:cNvSpPr>
            <a:spLocks noGrp="1"/>
          </p:cNvSpPr>
          <p:nvPr>
            <p:ph type="title"/>
          </p:nvPr>
        </p:nvSpPr>
        <p:spPr>
          <a:xfrm>
            <a:off x="914400" y="426657"/>
            <a:ext cx="8305800" cy="994172"/>
          </a:xfrm>
        </p:spPr>
        <p:txBody>
          <a:bodyPr vert="horz">
            <a:noAutofit/>
          </a:bodyPr>
          <a:lstStyle/>
          <a:p>
            <a:r>
              <a:rPr lang="en-US" dirty="0"/>
              <a:t>21</a:t>
            </a:r>
            <a:r>
              <a:rPr lang="en-US" baseline="30000" dirty="0"/>
              <a:t>st</a:t>
            </a:r>
            <a:r>
              <a:rPr lang="en-US" dirty="0"/>
              <a:t> Century Global Leadership: </a:t>
            </a:r>
            <a:br>
              <a:rPr lang="en-US" dirty="0"/>
            </a:br>
            <a:r>
              <a:rPr lang="en-US" dirty="0"/>
              <a:t>A Contested World Order</a:t>
            </a:r>
          </a:p>
        </p:txBody>
      </p:sp>
      <p:sp>
        <p:nvSpPr>
          <p:cNvPr id="109" name="Down Arrow 108">
            <a:extLst>
              <a:ext uri="{FF2B5EF4-FFF2-40B4-BE49-F238E27FC236}">
                <a16:creationId xmlns:a16="http://schemas.microsoft.com/office/drawing/2014/main" id="{3A47D933-4EC7-1327-5B88-6B4BFB40A2F0}"/>
              </a:ext>
            </a:extLst>
          </p:cNvPr>
          <p:cNvSpPr/>
          <p:nvPr/>
        </p:nvSpPr>
        <p:spPr>
          <a:xfrm>
            <a:off x="3727894" y="5112099"/>
            <a:ext cx="272606" cy="482008"/>
          </a:xfrm>
          <a:prstGeom prst="downArrow">
            <a:avLst/>
          </a:prstGeom>
          <a:gradFill>
            <a:gsLst>
              <a:gs pos="50000">
                <a:srgbClr val="C00000"/>
              </a:gs>
              <a:gs pos="100000">
                <a:srgbClr val="FF0000"/>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en-US"/>
          </a:p>
        </p:txBody>
      </p:sp>
      <p:sp>
        <p:nvSpPr>
          <p:cNvPr id="113" name="Text Placeholder 2">
            <a:extLst>
              <a:ext uri="{FF2B5EF4-FFF2-40B4-BE49-F238E27FC236}">
                <a16:creationId xmlns:a16="http://schemas.microsoft.com/office/drawing/2014/main" id="{628A0097-A718-01DC-CD61-25EF79245858}"/>
              </a:ext>
            </a:extLst>
          </p:cNvPr>
          <p:cNvSpPr>
            <a:spLocks noGrp="1"/>
          </p:cNvSpPr>
          <p:nvPr>
            <p:custDataLst>
              <p:tags r:id="rId2"/>
            </p:custDataLst>
          </p:nvPr>
        </p:nvSpPr>
        <p:spPr bwMode="auto">
          <a:xfrm>
            <a:off x="914400" y="5788588"/>
            <a:ext cx="6172200" cy="446485"/>
          </a:xfrm>
          <a:prstGeom prst="roundRect">
            <a:avLst>
              <a:gd name="adj" fmla="val 30133"/>
            </a:avLst>
          </a:prstGeom>
          <a:solidFill>
            <a:schemeClr val="bg1"/>
          </a:solidFill>
          <a:ln w="66675" cmpd="tri" algn="ctr">
            <a:solidFill>
              <a:srgbClr val="C00000"/>
            </a:solidFill>
            <a:prstDash val="lgDashDotDot"/>
            <a:bevel/>
          </a:ln>
          <a:effectLst/>
        </p:spPr>
        <p:txBody>
          <a:bodyPr vert="horz" wrap="none" lIns="0" tIns="102394" rIns="0" bIns="101204"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buNone/>
            </a:pPr>
            <a:r>
              <a:rPr lang="en-US" sz="1400" b="1" dirty="0"/>
              <a:t>Resiliency     Volatility     Politics      Ethics      Risk      Opportunity</a:t>
            </a:r>
          </a:p>
        </p:txBody>
      </p:sp>
      <p:sp>
        <p:nvSpPr>
          <p:cNvPr id="36" name="Text Placeholder 2">
            <a:extLst>
              <a:ext uri="{FF2B5EF4-FFF2-40B4-BE49-F238E27FC236}">
                <a16:creationId xmlns:a16="http://schemas.microsoft.com/office/drawing/2014/main" id="{DB3C021B-8CCB-2B10-6968-16C2492EA216}"/>
              </a:ext>
            </a:extLst>
          </p:cNvPr>
          <p:cNvSpPr>
            <a:spLocks noGrp="1"/>
          </p:cNvSpPr>
          <p:nvPr>
            <p:custDataLst>
              <p:tags r:id="rId3"/>
            </p:custDataLst>
          </p:nvPr>
        </p:nvSpPr>
        <p:spPr bwMode="auto">
          <a:xfrm>
            <a:off x="2438400" y="1905933"/>
            <a:ext cx="3456410" cy="1675347"/>
          </a:xfrm>
          <a:custGeom>
            <a:avLst/>
            <a:gdLst>
              <a:gd name="connsiteX0" fmla="*/ 0 w 3456410"/>
              <a:gd name="connsiteY0" fmla="*/ 208731 h 1675347"/>
              <a:gd name="connsiteX1" fmla="*/ 208731 w 3456410"/>
              <a:gd name="connsiteY1" fmla="*/ 0 h 1675347"/>
              <a:gd name="connsiteX2" fmla="*/ 776001 w 3456410"/>
              <a:gd name="connsiteY2" fmla="*/ 0 h 1675347"/>
              <a:gd name="connsiteX3" fmla="*/ 1282493 w 3456410"/>
              <a:gd name="connsiteY3" fmla="*/ 0 h 1675347"/>
              <a:gd name="connsiteX4" fmla="*/ 1788984 w 3456410"/>
              <a:gd name="connsiteY4" fmla="*/ 0 h 1675347"/>
              <a:gd name="connsiteX5" fmla="*/ 2234696 w 3456410"/>
              <a:gd name="connsiteY5" fmla="*/ 0 h 1675347"/>
              <a:gd name="connsiteX6" fmla="*/ 2710798 w 3456410"/>
              <a:gd name="connsiteY6" fmla="*/ 0 h 1675347"/>
              <a:gd name="connsiteX7" fmla="*/ 3247679 w 3456410"/>
              <a:gd name="connsiteY7" fmla="*/ 0 h 1675347"/>
              <a:gd name="connsiteX8" fmla="*/ 3456410 w 3456410"/>
              <a:gd name="connsiteY8" fmla="*/ 208731 h 1675347"/>
              <a:gd name="connsiteX9" fmla="*/ 3456410 w 3456410"/>
              <a:gd name="connsiteY9" fmla="*/ 615447 h 1675347"/>
              <a:gd name="connsiteX10" fmla="*/ 3456410 w 3456410"/>
              <a:gd name="connsiteY10" fmla="*/ 1034742 h 1675347"/>
              <a:gd name="connsiteX11" fmla="*/ 3456410 w 3456410"/>
              <a:gd name="connsiteY11" fmla="*/ 1466616 h 1675347"/>
              <a:gd name="connsiteX12" fmla="*/ 3247679 w 3456410"/>
              <a:gd name="connsiteY12" fmla="*/ 1675347 h 1675347"/>
              <a:gd name="connsiteX13" fmla="*/ 2741188 w 3456410"/>
              <a:gd name="connsiteY13" fmla="*/ 1675347 h 1675347"/>
              <a:gd name="connsiteX14" fmla="*/ 2265086 w 3456410"/>
              <a:gd name="connsiteY14" fmla="*/ 1675347 h 1675347"/>
              <a:gd name="connsiteX15" fmla="*/ 1788984 w 3456410"/>
              <a:gd name="connsiteY15" fmla="*/ 1675347 h 1675347"/>
              <a:gd name="connsiteX16" fmla="*/ 1252103 w 3456410"/>
              <a:gd name="connsiteY16" fmla="*/ 1675347 h 1675347"/>
              <a:gd name="connsiteX17" fmla="*/ 715222 w 3456410"/>
              <a:gd name="connsiteY17" fmla="*/ 1675347 h 1675347"/>
              <a:gd name="connsiteX18" fmla="*/ 208731 w 3456410"/>
              <a:gd name="connsiteY18" fmla="*/ 1675347 h 1675347"/>
              <a:gd name="connsiteX19" fmla="*/ 0 w 3456410"/>
              <a:gd name="connsiteY19" fmla="*/ 1466616 h 1675347"/>
              <a:gd name="connsiteX20" fmla="*/ 0 w 3456410"/>
              <a:gd name="connsiteY20" fmla="*/ 1085058 h 1675347"/>
              <a:gd name="connsiteX21" fmla="*/ 0 w 3456410"/>
              <a:gd name="connsiteY21" fmla="*/ 703499 h 1675347"/>
              <a:gd name="connsiteX22" fmla="*/ 0 w 3456410"/>
              <a:gd name="connsiteY22" fmla="*/ 208731 h 167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456410" h="1675347" fill="none" extrusionOk="0">
                <a:moveTo>
                  <a:pt x="0" y="208731"/>
                </a:moveTo>
                <a:cubicBezTo>
                  <a:pt x="-24307" y="115335"/>
                  <a:pt x="77589" y="15481"/>
                  <a:pt x="208731" y="0"/>
                </a:cubicBezTo>
                <a:cubicBezTo>
                  <a:pt x="329740" y="-56734"/>
                  <a:pt x="543503" y="45018"/>
                  <a:pt x="776001" y="0"/>
                </a:cubicBezTo>
                <a:cubicBezTo>
                  <a:pt x="1008499" y="-45018"/>
                  <a:pt x="1137155" y="39472"/>
                  <a:pt x="1282493" y="0"/>
                </a:cubicBezTo>
                <a:cubicBezTo>
                  <a:pt x="1427831" y="-39472"/>
                  <a:pt x="1685963" y="30965"/>
                  <a:pt x="1788984" y="0"/>
                </a:cubicBezTo>
                <a:cubicBezTo>
                  <a:pt x="1892005" y="-30965"/>
                  <a:pt x="2066484" y="21588"/>
                  <a:pt x="2234696" y="0"/>
                </a:cubicBezTo>
                <a:cubicBezTo>
                  <a:pt x="2402908" y="-21588"/>
                  <a:pt x="2482699" y="40253"/>
                  <a:pt x="2710798" y="0"/>
                </a:cubicBezTo>
                <a:cubicBezTo>
                  <a:pt x="2938897" y="-40253"/>
                  <a:pt x="3064870" y="34352"/>
                  <a:pt x="3247679" y="0"/>
                </a:cubicBezTo>
                <a:cubicBezTo>
                  <a:pt x="3394892" y="1594"/>
                  <a:pt x="3453197" y="89403"/>
                  <a:pt x="3456410" y="208731"/>
                </a:cubicBezTo>
                <a:cubicBezTo>
                  <a:pt x="3479104" y="355223"/>
                  <a:pt x="3443074" y="438656"/>
                  <a:pt x="3456410" y="615447"/>
                </a:cubicBezTo>
                <a:cubicBezTo>
                  <a:pt x="3469746" y="792238"/>
                  <a:pt x="3429506" y="893318"/>
                  <a:pt x="3456410" y="1034742"/>
                </a:cubicBezTo>
                <a:cubicBezTo>
                  <a:pt x="3483314" y="1176166"/>
                  <a:pt x="3452284" y="1338492"/>
                  <a:pt x="3456410" y="1466616"/>
                </a:cubicBezTo>
                <a:cubicBezTo>
                  <a:pt x="3442595" y="1573173"/>
                  <a:pt x="3375838" y="1665528"/>
                  <a:pt x="3247679" y="1675347"/>
                </a:cubicBezTo>
                <a:cubicBezTo>
                  <a:pt x="3109322" y="1708863"/>
                  <a:pt x="2965327" y="1639625"/>
                  <a:pt x="2741188" y="1675347"/>
                </a:cubicBezTo>
                <a:cubicBezTo>
                  <a:pt x="2517049" y="1711069"/>
                  <a:pt x="2473742" y="1657371"/>
                  <a:pt x="2265086" y="1675347"/>
                </a:cubicBezTo>
                <a:cubicBezTo>
                  <a:pt x="2056430" y="1693323"/>
                  <a:pt x="2008360" y="1624352"/>
                  <a:pt x="1788984" y="1675347"/>
                </a:cubicBezTo>
                <a:cubicBezTo>
                  <a:pt x="1569608" y="1726342"/>
                  <a:pt x="1390899" y="1658710"/>
                  <a:pt x="1252103" y="1675347"/>
                </a:cubicBezTo>
                <a:cubicBezTo>
                  <a:pt x="1113307" y="1691984"/>
                  <a:pt x="878274" y="1673778"/>
                  <a:pt x="715222" y="1675347"/>
                </a:cubicBezTo>
                <a:cubicBezTo>
                  <a:pt x="552170" y="1676916"/>
                  <a:pt x="312056" y="1632501"/>
                  <a:pt x="208731" y="1675347"/>
                </a:cubicBezTo>
                <a:cubicBezTo>
                  <a:pt x="104449" y="1703940"/>
                  <a:pt x="11573" y="1554473"/>
                  <a:pt x="0" y="1466616"/>
                </a:cubicBezTo>
                <a:cubicBezTo>
                  <a:pt x="-29498" y="1381970"/>
                  <a:pt x="37741" y="1183291"/>
                  <a:pt x="0" y="1085058"/>
                </a:cubicBezTo>
                <a:cubicBezTo>
                  <a:pt x="-37741" y="986825"/>
                  <a:pt x="25730" y="790166"/>
                  <a:pt x="0" y="703499"/>
                </a:cubicBezTo>
                <a:cubicBezTo>
                  <a:pt x="-25730" y="616832"/>
                  <a:pt x="17751" y="406927"/>
                  <a:pt x="0" y="208731"/>
                </a:cubicBezTo>
                <a:close/>
              </a:path>
              <a:path w="3456410" h="1675347" stroke="0" extrusionOk="0">
                <a:moveTo>
                  <a:pt x="0" y="208731"/>
                </a:moveTo>
                <a:cubicBezTo>
                  <a:pt x="-15324" y="74336"/>
                  <a:pt x="99488" y="-3426"/>
                  <a:pt x="208731" y="0"/>
                </a:cubicBezTo>
                <a:cubicBezTo>
                  <a:pt x="325724" y="-40"/>
                  <a:pt x="475667" y="16976"/>
                  <a:pt x="624054" y="0"/>
                </a:cubicBezTo>
                <a:cubicBezTo>
                  <a:pt x="772441" y="-16976"/>
                  <a:pt x="931790" y="26562"/>
                  <a:pt x="1039377" y="0"/>
                </a:cubicBezTo>
                <a:cubicBezTo>
                  <a:pt x="1146964" y="-26562"/>
                  <a:pt x="1278749" y="19539"/>
                  <a:pt x="1485089" y="0"/>
                </a:cubicBezTo>
                <a:cubicBezTo>
                  <a:pt x="1691429" y="-19539"/>
                  <a:pt x="1801726" y="9209"/>
                  <a:pt x="1961191" y="0"/>
                </a:cubicBezTo>
                <a:cubicBezTo>
                  <a:pt x="2120656" y="-9209"/>
                  <a:pt x="2264759" y="28355"/>
                  <a:pt x="2467682" y="0"/>
                </a:cubicBezTo>
                <a:cubicBezTo>
                  <a:pt x="2670605" y="-28355"/>
                  <a:pt x="3063300" y="72716"/>
                  <a:pt x="3247679" y="0"/>
                </a:cubicBezTo>
                <a:cubicBezTo>
                  <a:pt x="3345728" y="22928"/>
                  <a:pt x="3464439" y="73088"/>
                  <a:pt x="3456410" y="208731"/>
                </a:cubicBezTo>
                <a:cubicBezTo>
                  <a:pt x="3479825" y="305109"/>
                  <a:pt x="3428491" y="469261"/>
                  <a:pt x="3456410" y="628026"/>
                </a:cubicBezTo>
                <a:cubicBezTo>
                  <a:pt x="3484329" y="786791"/>
                  <a:pt x="3418332" y="933208"/>
                  <a:pt x="3456410" y="1022163"/>
                </a:cubicBezTo>
                <a:cubicBezTo>
                  <a:pt x="3494488" y="1111118"/>
                  <a:pt x="3442701" y="1374630"/>
                  <a:pt x="3456410" y="1466616"/>
                </a:cubicBezTo>
                <a:cubicBezTo>
                  <a:pt x="3486171" y="1578359"/>
                  <a:pt x="3366382" y="1700080"/>
                  <a:pt x="3247679" y="1675347"/>
                </a:cubicBezTo>
                <a:cubicBezTo>
                  <a:pt x="3109255" y="1731910"/>
                  <a:pt x="2941576" y="1642553"/>
                  <a:pt x="2741188" y="1675347"/>
                </a:cubicBezTo>
                <a:cubicBezTo>
                  <a:pt x="2540800" y="1708141"/>
                  <a:pt x="2463939" y="1641312"/>
                  <a:pt x="2234696" y="1675347"/>
                </a:cubicBezTo>
                <a:cubicBezTo>
                  <a:pt x="2005453" y="1709382"/>
                  <a:pt x="1962980" y="1652013"/>
                  <a:pt x="1728205" y="1675347"/>
                </a:cubicBezTo>
                <a:cubicBezTo>
                  <a:pt x="1493430" y="1698681"/>
                  <a:pt x="1373691" y="1644414"/>
                  <a:pt x="1191324" y="1675347"/>
                </a:cubicBezTo>
                <a:cubicBezTo>
                  <a:pt x="1008957" y="1706280"/>
                  <a:pt x="853377" y="1638140"/>
                  <a:pt x="745612" y="1675347"/>
                </a:cubicBezTo>
                <a:cubicBezTo>
                  <a:pt x="637847" y="1712554"/>
                  <a:pt x="440719" y="1631125"/>
                  <a:pt x="208731" y="1675347"/>
                </a:cubicBezTo>
                <a:cubicBezTo>
                  <a:pt x="81302" y="1647409"/>
                  <a:pt x="7537" y="1581227"/>
                  <a:pt x="0" y="1466616"/>
                </a:cubicBezTo>
                <a:cubicBezTo>
                  <a:pt x="-7162" y="1311622"/>
                  <a:pt x="45367" y="1267382"/>
                  <a:pt x="0" y="1085058"/>
                </a:cubicBezTo>
                <a:cubicBezTo>
                  <a:pt x="-45367" y="902734"/>
                  <a:pt x="33299" y="777867"/>
                  <a:pt x="0" y="678341"/>
                </a:cubicBezTo>
                <a:cubicBezTo>
                  <a:pt x="-33299" y="578815"/>
                  <a:pt x="47779" y="305516"/>
                  <a:pt x="0" y="208731"/>
                </a:cubicBezTo>
                <a:close/>
              </a:path>
            </a:pathLst>
          </a:custGeom>
          <a:solidFill>
            <a:schemeClr val="bg1"/>
          </a:solidFill>
          <a:ln w="19050" algn="ctr">
            <a:solidFill>
              <a:schemeClr val="tx1"/>
            </a:solidFill>
            <a:extLst>
              <a:ext uri="{C807C97D-BFC1-408E-A445-0C87EB9F89A2}">
                <ask:lineSketchStyleProps xmlns:ask="http://schemas.microsoft.com/office/drawing/2018/sketchyshapes" sd="2362110430">
                  <a:prstGeom prst="roundRect">
                    <a:avLst>
                      <a:gd name="adj" fmla="val 12459"/>
                    </a:avLst>
                  </a:prstGeom>
                  <ask:type>
                    <ask:lineSketchScribble/>
                  </ask:type>
                </ask:lineSketchStyleProps>
              </a:ext>
            </a:extLst>
          </a:ln>
          <a:effectLst/>
        </p:spPr>
        <p:txBody>
          <a:bodyPr vert="horz" wrap="square" lIns="11906" tIns="83344" rIns="0" bIns="82154"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ts val="600"/>
              </a:spcAft>
              <a:buNone/>
            </a:pPr>
            <a:r>
              <a:rPr lang="en-US" sz="1500" b="1" dirty="0"/>
              <a:t>Contested World Order</a:t>
            </a:r>
          </a:p>
          <a:p>
            <a:pPr marL="0" indent="0" algn="just">
              <a:lnSpc>
                <a:spcPct val="100000"/>
              </a:lnSpc>
              <a:spcBef>
                <a:spcPct val="0"/>
              </a:spcBef>
              <a:buNone/>
            </a:pPr>
            <a:r>
              <a:rPr lang="en-US" sz="1500" dirty="0"/>
              <a:t>- State conflict and rivalry (war)</a:t>
            </a:r>
            <a:endParaRPr lang="en-US" sz="1500" b="1" dirty="0"/>
          </a:p>
          <a:p>
            <a:pPr marL="0" indent="0">
              <a:lnSpc>
                <a:spcPct val="100000"/>
              </a:lnSpc>
              <a:spcBef>
                <a:spcPct val="0"/>
              </a:spcBef>
              <a:buNone/>
            </a:pPr>
            <a:r>
              <a:rPr lang="en-US" sz="1500" dirty="0"/>
              <a:t>- Great power politics (fear of war)</a:t>
            </a:r>
          </a:p>
          <a:p>
            <a:pPr marL="0" indent="0">
              <a:lnSpc>
                <a:spcPct val="100000"/>
              </a:lnSpc>
              <a:spcBef>
                <a:spcPct val="0"/>
              </a:spcBef>
              <a:buNone/>
            </a:pPr>
            <a:r>
              <a:rPr lang="en-US" sz="1500" dirty="0"/>
              <a:t>- Regional and global alliances</a:t>
            </a:r>
          </a:p>
          <a:p>
            <a:pPr marL="0" indent="0">
              <a:spcBef>
                <a:spcPct val="0"/>
              </a:spcBef>
              <a:buNone/>
            </a:pPr>
            <a:r>
              <a:rPr lang="en-US" sz="1500" dirty="0"/>
              <a:t>- Blurring lines between economic,</a:t>
            </a:r>
          </a:p>
          <a:p>
            <a:pPr marL="0" indent="0">
              <a:spcBef>
                <a:spcPct val="0"/>
              </a:spcBef>
              <a:buNone/>
            </a:pPr>
            <a:r>
              <a:rPr lang="en-US" sz="1500" dirty="0"/>
              <a:t>political and security domains</a:t>
            </a:r>
          </a:p>
          <a:p>
            <a:pPr>
              <a:lnSpc>
                <a:spcPct val="100000"/>
              </a:lnSpc>
              <a:spcBef>
                <a:spcPct val="0"/>
              </a:spcBef>
              <a:buFontTx/>
              <a:buChar char="-"/>
            </a:pPr>
            <a:endParaRPr lang="en-US" sz="1500" dirty="0"/>
          </a:p>
        </p:txBody>
      </p:sp>
      <p:sp>
        <p:nvSpPr>
          <p:cNvPr id="9" name="Text Placeholder 2">
            <a:extLst>
              <a:ext uri="{FF2B5EF4-FFF2-40B4-BE49-F238E27FC236}">
                <a16:creationId xmlns:a16="http://schemas.microsoft.com/office/drawing/2014/main" id="{1122E193-5137-4808-102F-0E1703E1F2F8}"/>
              </a:ext>
            </a:extLst>
          </p:cNvPr>
          <p:cNvSpPr>
            <a:spLocks noGrp="1"/>
          </p:cNvSpPr>
          <p:nvPr>
            <p:custDataLst>
              <p:tags r:id="rId4"/>
            </p:custDataLst>
          </p:nvPr>
        </p:nvSpPr>
        <p:spPr bwMode="auto">
          <a:xfrm>
            <a:off x="685800" y="3580512"/>
            <a:ext cx="3232545" cy="1337106"/>
          </a:xfrm>
          <a:custGeom>
            <a:avLst/>
            <a:gdLst>
              <a:gd name="connsiteX0" fmla="*/ 0 w 3232545"/>
              <a:gd name="connsiteY0" fmla="*/ 166590 h 1337106"/>
              <a:gd name="connsiteX1" fmla="*/ 166590 w 3232545"/>
              <a:gd name="connsiteY1" fmla="*/ 0 h 1337106"/>
              <a:gd name="connsiteX2" fmla="*/ 804450 w 3232545"/>
              <a:gd name="connsiteY2" fmla="*/ 0 h 1337106"/>
              <a:gd name="connsiteX3" fmla="*/ 1355330 w 3232545"/>
              <a:gd name="connsiteY3" fmla="*/ 0 h 1337106"/>
              <a:gd name="connsiteX4" fmla="*/ 1906209 w 3232545"/>
              <a:gd name="connsiteY4" fmla="*/ 0 h 1337106"/>
              <a:gd name="connsiteX5" fmla="*/ 2428095 w 3232545"/>
              <a:gd name="connsiteY5" fmla="*/ 0 h 1337106"/>
              <a:gd name="connsiteX6" fmla="*/ 3065955 w 3232545"/>
              <a:gd name="connsiteY6" fmla="*/ 0 h 1337106"/>
              <a:gd name="connsiteX7" fmla="*/ 3232545 w 3232545"/>
              <a:gd name="connsiteY7" fmla="*/ 166590 h 1337106"/>
              <a:gd name="connsiteX8" fmla="*/ 3232545 w 3232545"/>
              <a:gd name="connsiteY8" fmla="*/ 648474 h 1337106"/>
              <a:gd name="connsiteX9" fmla="*/ 3232545 w 3232545"/>
              <a:gd name="connsiteY9" fmla="*/ 1170516 h 1337106"/>
              <a:gd name="connsiteX10" fmla="*/ 3065955 w 3232545"/>
              <a:gd name="connsiteY10" fmla="*/ 1337106 h 1337106"/>
              <a:gd name="connsiteX11" fmla="*/ 2573063 w 3232545"/>
              <a:gd name="connsiteY11" fmla="*/ 1337106 h 1337106"/>
              <a:gd name="connsiteX12" fmla="*/ 2051177 w 3232545"/>
              <a:gd name="connsiteY12" fmla="*/ 1337106 h 1337106"/>
              <a:gd name="connsiteX13" fmla="*/ 1442311 w 3232545"/>
              <a:gd name="connsiteY13" fmla="*/ 1337106 h 1337106"/>
              <a:gd name="connsiteX14" fmla="*/ 920425 w 3232545"/>
              <a:gd name="connsiteY14" fmla="*/ 1337106 h 1337106"/>
              <a:gd name="connsiteX15" fmla="*/ 166590 w 3232545"/>
              <a:gd name="connsiteY15" fmla="*/ 1337106 h 1337106"/>
              <a:gd name="connsiteX16" fmla="*/ 0 w 3232545"/>
              <a:gd name="connsiteY16" fmla="*/ 1170516 h 1337106"/>
              <a:gd name="connsiteX17" fmla="*/ 0 w 3232545"/>
              <a:gd name="connsiteY17" fmla="*/ 678592 h 1337106"/>
              <a:gd name="connsiteX18" fmla="*/ 0 w 3232545"/>
              <a:gd name="connsiteY18" fmla="*/ 166590 h 133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32545" h="1337106" fill="none" extrusionOk="0">
                <a:moveTo>
                  <a:pt x="0" y="166590"/>
                </a:moveTo>
                <a:cubicBezTo>
                  <a:pt x="17609" y="77486"/>
                  <a:pt x="89340" y="-23017"/>
                  <a:pt x="166590" y="0"/>
                </a:cubicBezTo>
                <a:cubicBezTo>
                  <a:pt x="419854" y="-4209"/>
                  <a:pt x="675750" y="11082"/>
                  <a:pt x="804450" y="0"/>
                </a:cubicBezTo>
                <a:cubicBezTo>
                  <a:pt x="933150" y="-11082"/>
                  <a:pt x="1097115" y="12845"/>
                  <a:pt x="1355330" y="0"/>
                </a:cubicBezTo>
                <a:cubicBezTo>
                  <a:pt x="1613545" y="-12845"/>
                  <a:pt x="1679859" y="48426"/>
                  <a:pt x="1906209" y="0"/>
                </a:cubicBezTo>
                <a:cubicBezTo>
                  <a:pt x="2132559" y="-48426"/>
                  <a:pt x="2250107" y="49611"/>
                  <a:pt x="2428095" y="0"/>
                </a:cubicBezTo>
                <a:cubicBezTo>
                  <a:pt x="2606083" y="-49611"/>
                  <a:pt x="2870471" y="41607"/>
                  <a:pt x="3065955" y="0"/>
                </a:cubicBezTo>
                <a:cubicBezTo>
                  <a:pt x="3157033" y="9167"/>
                  <a:pt x="3255105" y="67336"/>
                  <a:pt x="3232545" y="166590"/>
                </a:cubicBezTo>
                <a:cubicBezTo>
                  <a:pt x="3277634" y="303827"/>
                  <a:pt x="3186070" y="473297"/>
                  <a:pt x="3232545" y="648474"/>
                </a:cubicBezTo>
                <a:cubicBezTo>
                  <a:pt x="3279020" y="823651"/>
                  <a:pt x="3211502" y="913301"/>
                  <a:pt x="3232545" y="1170516"/>
                </a:cubicBezTo>
                <a:cubicBezTo>
                  <a:pt x="3228421" y="1253139"/>
                  <a:pt x="3145344" y="1361620"/>
                  <a:pt x="3065955" y="1337106"/>
                </a:cubicBezTo>
                <a:cubicBezTo>
                  <a:pt x="2838094" y="1359668"/>
                  <a:pt x="2786304" y="1286892"/>
                  <a:pt x="2573063" y="1337106"/>
                </a:cubicBezTo>
                <a:cubicBezTo>
                  <a:pt x="2359822" y="1387320"/>
                  <a:pt x="2234073" y="1303892"/>
                  <a:pt x="2051177" y="1337106"/>
                </a:cubicBezTo>
                <a:cubicBezTo>
                  <a:pt x="1868281" y="1370320"/>
                  <a:pt x="1622624" y="1317968"/>
                  <a:pt x="1442311" y="1337106"/>
                </a:cubicBezTo>
                <a:cubicBezTo>
                  <a:pt x="1261998" y="1356244"/>
                  <a:pt x="1128005" y="1329376"/>
                  <a:pt x="920425" y="1337106"/>
                </a:cubicBezTo>
                <a:cubicBezTo>
                  <a:pt x="712845" y="1344836"/>
                  <a:pt x="369721" y="1315678"/>
                  <a:pt x="166590" y="1337106"/>
                </a:cubicBezTo>
                <a:cubicBezTo>
                  <a:pt x="54700" y="1355411"/>
                  <a:pt x="5806" y="1265535"/>
                  <a:pt x="0" y="1170516"/>
                </a:cubicBezTo>
                <a:cubicBezTo>
                  <a:pt x="-3605" y="1039704"/>
                  <a:pt x="2154" y="820143"/>
                  <a:pt x="0" y="678592"/>
                </a:cubicBezTo>
                <a:cubicBezTo>
                  <a:pt x="-2154" y="537041"/>
                  <a:pt x="57642" y="412799"/>
                  <a:pt x="0" y="166590"/>
                </a:cubicBezTo>
                <a:close/>
              </a:path>
              <a:path w="3232545" h="1337106" stroke="0" extrusionOk="0">
                <a:moveTo>
                  <a:pt x="0" y="166590"/>
                </a:moveTo>
                <a:cubicBezTo>
                  <a:pt x="2464" y="68988"/>
                  <a:pt x="87173" y="1902"/>
                  <a:pt x="166590" y="0"/>
                </a:cubicBezTo>
                <a:cubicBezTo>
                  <a:pt x="384853" y="-7916"/>
                  <a:pt x="661866" y="16193"/>
                  <a:pt x="804450" y="0"/>
                </a:cubicBezTo>
                <a:cubicBezTo>
                  <a:pt x="947034" y="-16193"/>
                  <a:pt x="1144850" y="41555"/>
                  <a:pt x="1413317" y="0"/>
                </a:cubicBezTo>
                <a:cubicBezTo>
                  <a:pt x="1681784" y="-41555"/>
                  <a:pt x="1749261" y="67770"/>
                  <a:pt x="1993190" y="0"/>
                </a:cubicBezTo>
                <a:cubicBezTo>
                  <a:pt x="2237119" y="-67770"/>
                  <a:pt x="2703245" y="95554"/>
                  <a:pt x="3065955" y="0"/>
                </a:cubicBezTo>
                <a:cubicBezTo>
                  <a:pt x="3141232" y="-6192"/>
                  <a:pt x="3258033" y="71974"/>
                  <a:pt x="3232545" y="166590"/>
                </a:cubicBezTo>
                <a:cubicBezTo>
                  <a:pt x="3248182" y="323319"/>
                  <a:pt x="3176035" y="529300"/>
                  <a:pt x="3232545" y="668553"/>
                </a:cubicBezTo>
                <a:cubicBezTo>
                  <a:pt x="3289055" y="807806"/>
                  <a:pt x="3218432" y="931607"/>
                  <a:pt x="3232545" y="1170516"/>
                </a:cubicBezTo>
                <a:cubicBezTo>
                  <a:pt x="3249995" y="1251943"/>
                  <a:pt x="3177305" y="1348670"/>
                  <a:pt x="3065955" y="1337106"/>
                </a:cubicBezTo>
                <a:cubicBezTo>
                  <a:pt x="2808896" y="1380675"/>
                  <a:pt x="2635328" y="1320658"/>
                  <a:pt x="2486082" y="1337106"/>
                </a:cubicBezTo>
                <a:cubicBezTo>
                  <a:pt x="2336836" y="1353554"/>
                  <a:pt x="1980410" y="1326277"/>
                  <a:pt x="1848222" y="1337106"/>
                </a:cubicBezTo>
                <a:cubicBezTo>
                  <a:pt x="1716034" y="1347935"/>
                  <a:pt x="1495878" y="1334612"/>
                  <a:pt x="1355330" y="1337106"/>
                </a:cubicBezTo>
                <a:cubicBezTo>
                  <a:pt x="1214782" y="1339600"/>
                  <a:pt x="880337" y="1266135"/>
                  <a:pt x="746463" y="1337106"/>
                </a:cubicBezTo>
                <a:cubicBezTo>
                  <a:pt x="612589" y="1408077"/>
                  <a:pt x="394695" y="1291975"/>
                  <a:pt x="166590" y="1337106"/>
                </a:cubicBezTo>
                <a:cubicBezTo>
                  <a:pt x="72192" y="1344721"/>
                  <a:pt x="-16011" y="1244352"/>
                  <a:pt x="0" y="1170516"/>
                </a:cubicBezTo>
                <a:cubicBezTo>
                  <a:pt x="-54934" y="935971"/>
                  <a:pt x="25746" y="805730"/>
                  <a:pt x="0" y="658514"/>
                </a:cubicBezTo>
                <a:cubicBezTo>
                  <a:pt x="-25746" y="511298"/>
                  <a:pt x="5047" y="362733"/>
                  <a:pt x="0" y="166590"/>
                </a:cubicBezTo>
                <a:close/>
              </a:path>
            </a:pathLst>
          </a:custGeom>
          <a:solidFill>
            <a:schemeClr val="bg1"/>
          </a:solidFill>
          <a:ln w="19050" algn="ctr">
            <a:solidFill>
              <a:schemeClr val="tx1"/>
            </a:solidFill>
            <a:extLst>
              <a:ext uri="{C807C97D-BFC1-408E-A445-0C87EB9F89A2}">
                <ask:lineSketchStyleProps xmlns:ask="http://schemas.microsoft.com/office/drawing/2018/sketchyshapes" sd="2555658178">
                  <a:prstGeom prst="roundRect">
                    <a:avLst>
                      <a:gd name="adj" fmla="val 12459"/>
                    </a:avLst>
                  </a:prstGeom>
                  <ask:type>
                    <ask:lineSketchScribble/>
                  </ask:type>
                </ask:lineSketchStyleProps>
              </a:ext>
            </a:extLst>
          </a:ln>
          <a:effectLst/>
        </p:spPr>
        <p:txBody>
          <a:bodyPr vert="horz" wrap="none" lIns="11906" tIns="152400" rIns="0" bIns="15240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ct val="0"/>
              </a:spcBef>
              <a:buNone/>
            </a:pPr>
            <a:r>
              <a:rPr lang="en-US" sz="1500" b="1" dirty="0"/>
              <a:t>  Political Economy of Trade</a:t>
            </a:r>
          </a:p>
          <a:p>
            <a:pPr marL="0" indent="0">
              <a:lnSpc>
                <a:spcPct val="150000"/>
              </a:lnSpc>
              <a:spcBef>
                <a:spcPct val="0"/>
              </a:spcBef>
              <a:buNone/>
            </a:pPr>
            <a:r>
              <a:rPr lang="en-US" sz="1500" dirty="0"/>
              <a:t>- Beyond free trade ideology</a:t>
            </a:r>
          </a:p>
          <a:p>
            <a:pPr>
              <a:spcBef>
                <a:spcPct val="0"/>
              </a:spcBef>
              <a:buFontTx/>
              <a:buChar char="-"/>
            </a:pPr>
            <a:r>
              <a:rPr lang="en-US" sz="1500" dirty="0"/>
              <a:t>Trade wars, tariffs, sanctions, </a:t>
            </a:r>
          </a:p>
          <a:p>
            <a:pPr marL="0" indent="0">
              <a:spcBef>
                <a:spcPct val="0"/>
              </a:spcBef>
              <a:buNone/>
            </a:pPr>
            <a:r>
              <a:rPr lang="en-US" sz="1500" dirty="0"/>
              <a:t>industrial policies, national security</a:t>
            </a:r>
          </a:p>
        </p:txBody>
      </p:sp>
      <p:sp>
        <p:nvSpPr>
          <p:cNvPr id="60" name="Text Placeholder 2">
            <a:extLst>
              <a:ext uri="{FF2B5EF4-FFF2-40B4-BE49-F238E27FC236}">
                <a16:creationId xmlns:a16="http://schemas.microsoft.com/office/drawing/2014/main" id="{758E1180-8B90-0818-74CB-6269C8524C2E}"/>
              </a:ext>
            </a:extLst>
          </p:cNvPr>
          <p:cNvSpPr>
            <a:spLocks noGrp="1"/>
          </p:cNvSpPr>
          <p:nvPr>
            <p:custDataLst>
              <p:tags r:id="rId5"/>
            </p:custDataLst>
          </p:nvPr>
        </p:nvSpPr>
        <p:spPr bwMode="auto">
          <a:xfrm>
            <a:off x="3824288" y="3582049"/>
            <a:ext cx="3378995" cy="1335569"/>
          </a:xfrm>
          <a:custGeom>
            <a:avLst/>
            <a:gdLst>
              <a:gd name="connsiteX0" fmla="*/ 0 w 3378995"/>
              <a:gd name="connsiteY0" fmla="*/ 166399 h 1335569"/>
              <a:gd name="connsiteX1" fmla="*/ 166399 w 3378995"/>
              <a:gd name="connsiteY1" fmla="*/ 0 h 1335569"/>
              <a:gd name="connsiteX2" fmla="*/ 704560 w 3378995"/>
              <a:gd name="connsiteY2" fmla="*/ 0 h 1335569"/>
              <a:gd name="connsiteX3" fmla="*/ 1151336 w 3378995"/>
              <a:gd name="connsiteY3" fmla="*/ 0 h 1335569"/>
              <a:gd name="connsiteX4" fmla="*/ 1628574 w 3378995"/>
              <a:gd name="connsiteY4" fmla="*/ 0 h 1335569"/>
              <a:gd name="connsiteX5" fmla="*/ 2105811 w 3378995"/>
              <a:gd name="connsiteY5" fmla="*/ 0 h 1335569"/>
              <a:gd name="connsiteX6" fmla="*/ 2552587 w 3378995"/>
              <a:gd name="connsiteY6" fmla="*/ 0 h 1335569"/>
              <a:gd name="connsiteX7" fmla="*/ 3212596 w 3378995"/>
              <a:gd name="connsiteY7" fmla="*/ 0 h 1335569"/>
              <a:gd name="connsiteX8" fmla="*/ 3378995 w 3378995"/>
              <a:gd name="connsiteY8" fmla="*/ 166399 h 1335569"/>
              <a:gd name="connsiteX9" fmla="*/ 3378995 w 3378995"/>
              <a:gd name="connsiteY9" fmla="*/ 687840 h 1335569"/>
              <a:gd name="connsiteX10" fmla="*/ 3378995 w 3378995"/>
              <a:gd name="connsiteY10" fmla="*/ 1169170 h 1335569"/>
              <a:gd name="connsiteX11" fmla="*/ 3212596 w 3378995"/>
              <a:gd name="connsiteY11" fmla="*/ 1335569 h 1335569"/>
              <a:gd name="connsiteX12" fmla="*/ 2674435 w 3378995"/>
              <a:gd name="connsiteY12" fmla="*/ 1335569 h 1335569"/>
              <a:gd name="connsiteX13" fmla="*/ 2105811 w 3378995"/>
              <a:gd name="connsiteY13" fmla="*/ 1335569 h 1335569"/>
              <a:gd name="connsiteX14" fmla="*/ 1689498 w 3378995"/>
              <a:gd name="connsiteY14" fmla="*/ 1335569 h 1335569"/>
              <a:gd name="connsiteX15" fmla="*/ 1273184 w 3378995"/>
              <a:gd name="connsiteY15" fmla="*/ 1335569 h 1335569"/>
              <a:gd name="connsiteX16" fmla="*/ 795946 w 3378995"/>
              <a:gd name="connsiteY16" fmla="*/ 1335569 h 1335569"/>
              <a:gd name="connsiteX17" fmla="*/ 166399 w 3378995"/>
              <a:gd name="connsiteY17" fmla="*/ 1335569 h 1335569"/>
              <a:gd name="connsiteX18" fmla="*/ 0 w 3378995"/>
              <a:gd name="connsiteY18" fmla="*/ 1169170 h 1335569"/>
              <a:gd name="connsiteX19" fmla="*/ 0 w 3378995"/>
              <a:gd name="connsiteY19" fmla="*/ 697868 h 1335569"/>
              <a:gd name="connsiteX20" fmla="*/ 0 w 3378995"/>
              <a:gd name="connsiteY20" fmla="*/ 166399 h 13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78995" h="1335569" fill="none" extrusionOk="0">
                <a:moveTo>
                  <a:pt x="0" y="166399"/>
                </a:moveTo>
                <a:cubicBezTo>
                  <a:pt x="6765" y="90775"/>
                  <a:pt x="72587" y="3120"/>
                  <a:pt x="166399" y="0"/>
                </a:cubicBezTo>
                <a:cubicBezTo>
                  <a:pt x="319490" y="-34759"/>
                  <a:pt x="512844" y="50775"/>
                  <a:pt x="704560" y="0"/>
                </a:cubicBezTo>
                <a:cubicBezTo>
                  <a:pt x="896276" y="-50775"/>
                  <a:pt x="1051948" y="34534"/>
                  <a:pt x="1151336" y="0"/>
                </a:cubicBezTo>
                <a:cubicBezTo>
                  <a:pt x="1250724" y="-34534"/>
                  <a:pt x="1526201" y="10867"/>
                  <a:pt x="1628574" y="0"/>
                </a:cubicBezTo>
                <a:cubicBezTo>
                  <a:pt x="1730947" y="-10867"/>
                  <a:pt x="1934181" y="34149"/>
                  <a:pt x="2105811" y="0"/>
                </a:cubicBezTo>
                <a:cubicBezTo>
                  <a:pt x="2277441" y="-34149"/>
                  <a:pt x="2348700" y="1742"/>
                  <a:pt x="2552587" y="0"/>
                </a:cubicBezTo>
                <a:cubicBezTo>
                  <a:pt x="2756474" y="-1742"/>
                  <a:pt x="2973835" y="8371"/>
                  <a:pt x="3212596" y="0"/>
                </a:cubicBezTo>
                <a:cubicBezTo>
                  <a:pt x="3316078" y="-22287"/>
                  <a:pt x="3389484" y="84394"/>
                  <a:pt x="3378995" y="166399"/>
                </a:cubicBezTo>
                <a:cubicBezTo>
                  <a:pt x="3424231" y="380027"/>
                  <a:pt x="3341476" y="487523"/>
                  <a:pt x="3378995" y="687840"/>
                </a:cubicBezTo>
                <a:cubicBezTo>
                  <a:pt x="3416514" y="888157"/>
                  <a:pt x="3334656" y="1058894"/>
                  <a:pt x="3378995" y="1169170"/>
                </a:cubicBezTo>
                <a:cubicBezTo>
                  <a:pt x="3392414" y="1272559"/>
                  <a:pt x="3330524" y="1332135"/>
                  <a:pt x="3212596" y="1335569"/>
                </a:cubicBezTo>
                <a:cubicBezTo>
                  <a:pt x="3073943" y="1339651"/>
                  <a:pt x="2846084" y="1276088"/>
                  <a:pt x="2674435" y="1335569"/>
                </a:cubicBezTo>
                <a:cubicBezTo>
                  <a:pt x="2502786" y="1395050"/>
                  <a:pt x="2236064" y="1269686"/>
                  <a:pt x="2105811" y="1335569"/>
                </a:cubicBezTo>
                <a:cubicBezTo>
                  <a:pt x="1975558" y="1401452"/>
                  <a:pt x="1855150" y="1299761"/>
                  <a:pt x="1689498" y="1335569"/>
                </a:cubicBezTo>
                <a:cubicBezTo>
                  <a:pt x="1523846" y="1371377"/>
                  <a:pt x="1447904" y="1325817"/>
                  <a:pt x="1273184" y="1335569"/>
                </a:cubicBezTo>
                <a:cubicBezTo>
                  <a:pt x="1098464" y="1345321"/>
                  <a:pt x="1011446" y="1316375"/>
                  <a:pt x="795946" y="1335569"/>
                </a:cubicBezTo>
                <a:cubicBezTo>
                  <a:pt x="580446" y="1354763"/>
                  <a:pt x="421594" y="1277087"/>
                  <a:pt x="166399" y="1335569"/>
                </a:cubicBezTo>
                <a:cubicBezTo>
                  <a:pt x="53581" y="1344096"/>
                  <a:pt x="23668" y="1264721"/>
                  <a:pt x="0" y="1169170"/>
                </a:cubicBezTo>
                <a:cubicBezTo>
                  <a:pt x="-3619" y="1029659"/>
                  <a:pt x="4282" y="843333"/>
                  <a:pt x="0" y="697868"/>
                </a:cubicBezTo>
                <a:cubicBezTo>
                  <a:pt x="-4282" y="552403"/>
                  <a:pt x="24885" y="358152"/>
                  <a:pt x="0" y="166399"/>
                </a:cubicBezTo>
                <a:close/>
              </a:path>
              <a:path w="3378995" h="1335569" stroke="0" extrusionOk="0">
                <a:moveTo>
                  <a:pt x="0" y="166399"/>
                </a:moveTo>
                <a:cubicBezTo>
                  <a:pt x="8475" y="55245"/>
                  <a:pt x="82471" y="1205"/>
                  <a:pt x="166399" y="0"/>
                </a:cubicBezTo>
                <a:cubicBezTo>
                  <a:pt x="377230" y="-50722"/>
                  <a:pt x="553435" y="39204"/>
                  <a:pt x="735022" y="0"/>
                </a:cubicBezTo>
                <a:cubicBezTo>
                  <a:pt x="916609" y="-39204"/>
                  <a:pt x="1014784" y="19009"/>
                  <a:pt x="1273184" y="0"/>
                </a:cubicBezTo>
                <a:cubicBezTo>
                  <a:pt x="1531584" y="-19009"/>
                  <a:pt x="1655871" y="47081"/>
                  <a:pt x="1780883" y="0"/>
                </a:cubicBezTo>
                <a:cubicBezTo>
                  <a:pt x="1905895" y="-47081"/>
                  <a:pt x="2071954" y="30220"/>
                  <a:pt x="2349507" y="0"/>
                </a:cubicBezTo>
                <a:cubicBezTo>
                  <a:pt x="2627060" y="-30220"/>
                  <a:pt x="2951392" y="52778"/>
                  <a:pt x="3212596" y="0"/>
                </a:cubicBezTo>
                <a:cubicBezTo>
                  <a:pt x="3306965" y="-5618"/>
                  <a:pt x="3363026" y="66599"/>
                  <a:pt x="3378995" y="166399"/>
                </a:cubicBezTo>
                <a:cubicBezTo>
                  <a:pt x="3390225" y="299149"/>
                  <a:pt x="3325627" y="464859"/>
                  <a:pt x="3378995" y="687840"/>
                </a:cubicBezTo>
                <a:cubicBezTo>
                  <a:pt x="3432363" y="910821"/>
                  <a:pt x="3351165" y="1007008"/>
                  <a:pt x="3378995" y="1169170"/>
                </a:cubicBezTo>
                <a:cubicBezTo>
                  <a:pt x="3369865" y="1265522"/>
                  <a:pt x="3306334" y="1336189"/>
                  <a:pt x="3212596" y="1335569"/>
                </a:cubicBezTo>
                <a:cubicBezTo>
                  <a:pt x="3078984" y="1384898"/>
                  <a:pt x="2969335" y="1326644"/>
                  <a:pt x="2796282" y="1335569"/>
                </a:cubicBezTo>
                <a:cubicBezTo>
                  <a:pt x="2623229" y="1344494"/>
                  <a:pt x="2488967" y="1311580"/>
                  <a:pt x="2379969" y="1335569"/>
                </a:cubicBezTo>
                <a:cubicBezTo>
                  <a:pt x="2270971" y="1359558"/>
                  <a:pt x="2061477" y="1300980"/>
                  <a:pt x="1841807" y="1335569"/>
                </a:cubicBezTo>
                <a:cubicBezTo>
                  <a:pt x="1622137" y="1370158"/>
                  <a:pt x="1557330" y="1317311"/>
                  <a:pt x="1364570" y="1335569"/>
                </a:cubicBezTo>
                <a:cubicBezTo>
                  <a:pt x="1171810" y="1353827"/>
                  <a:pt x="1089164" y="1335533"/>
                  <a:pt x="856870" y="1335569"/>
                </a:cubicBezTo>
                <a:cubicBezTo>
                  <a:pt x="624576" y="1335605"/>
                  <a:pt x="346056" y="1281294"/>
                  <a:pt x="166399" y="1335569"/>
                </a:cubicBezTo>
                <a:cubicBezTo>
                  <a:pt x="68369" y="1336377"/>
                  <a:pt x="-16263" y="1276911"/>
                  <a:pt x="0" y="1169170"/>
                </a:cubicBezTo>
                <a:cubicBezTo>
                  <a:pt x="-33828" y="952176"/>
                  <a:pt x="498" y="901455"/>
                  <a:pt x="0" y="647729"/>
                </a:cubicBezTo>
                <a:cubicBezTo>
                  <a:pt x="-498" y="394003"/>
                  <a:pt x="11911" y="314253"/>
                  <a:pt x="0" y="166399"/>
                </a:cubicBezTo>
                <a:close/>
              </a:path>
            </a:pathLst>
          </a:custGeom>
          <a:solidFill>
            <a:schemeClr val="bg1"/>
          </a:solidFill>
          <a:ln w="19050" algn="ctr">
            <a:solidFill>
              <a:schemeClr val="tx1"/>
            </a:solidFill>
            <a:extLst>
              <a:ext uri="{C807C97D-BFC1-408E-A445-0C87EB9F89A2}">
                <ask:lineSketchStyleProps xmlns:ask="http://schemas.microsoft.com/office/drawing/2018/sketchyshapes" sd="2555658178">
                  <a:prstGeom prst="roundRect">
                    <a:avLst>
                      <a:gd name="adj" fmla="val 12459"/>
                    </a:avLst>
                  </a:prstGeom>
                  <ask:type>
                    <ask:lineSketchScribble/>
                  </ask:type>
                </ask:lineSketchStyleProps>
              </a:ext>
            </a:extLst>
          </a:ln>
          <a:effectLst/>
        </p:spPr>
        <p:txBody>
          <a:bodyPr vert="horz" wrap="none" lIns="11906" tIns="152400" rIns="0" bIns="15240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1200"/>
              </a:spcAft>
              <a:buNone/>
            </a:pPr>
            <a:r>
              <a:rPr lang="en-US" sz="1500" b="1" dirty="0"/>
              <a:t>Political Economy of Production</a:t>
            </a:r>
          </a:p>
          <a:p>
            <a:pPr>
              <a:spcBef>
                <a:spcPct val="0"/>
              </a:spcBef>
              <a:buFontTx/>
              <a:buChar char="-"/>
            </a:pPr>
            <a:r>
              <a:rPr lang="en-US" sz="1500" dirty="0"/>
              <a:t>Rethinking global value chains</a:t>
            </a:r>
          </a:p>
          <a:p>
            <a:pPr>
              <a:spcBef>
                <a:spcPct val="0"/>
              </a:spcBef>
              <a:buFontTx/>
              <a:buChar char="-"/>
            </a:pPr>
            <a:r>
              <a:rPr lang="en-US" sz="1500" dirty="0"/>
              <a:t>Politics, risk, identify and resiliency</a:t>
            </a:r>
          </a:p>
          <a:p>
            <a:pPr marL="0" indent="0">
              <a:spcBef>
                <a:spcPct val="0"/>
              </a:spcBef>
              <a:buNone/>
            </a:pPr>
            <a:endParaRPr lang="en-US" sz="1500" dirty="0"/>
          </a:p>
        </p:txBody>
      </p:sp>
    </p:spTree>
    <p:extLst>
      <p:ext uri="{BB962C8B-B14F-4D97-AF65-F5344CB8AC3E}">
        <p14:creationId xmlns:p14="http://schemas.microsoft.com/office/powerpoint/2010/main" val="3190335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A2B80-3F36-4477-ABF4-3DE8BF3F47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4F8733-C94B-E2D8-3273-55C99E470019}"/>
              </a:ext>
            </a:extLst>
          </p:cNvPr>
          <p:cNvSpPr>
            <a:spLocks noGrp="1"/>
          </p:cNvSpPr>
          <p:nvPr>
            <p:ph type="title"/>
          </p:nvPr>
        </p:nvSpPr>
        <p:spPr>
          <a:xfrm>
            <a:off x="817562" y="381000"/>
            <a:ext cx="8326438" cy="1143000"/>
          </a:xfrm>
        </p:spPr>
        <p:txBody>
          <a:bodyPr/>
          <a:lstStyle/>
          <a:p>
            <a:r>
              <a:rPr lang="en-US" dirty="0"/>
              <a:t>Reexamining Assumptions about Free Trade and Open Borders</a:t>
            </a:r>
          </a:p>
        </p:txBody>
      </p:sp>
      <p:sp>
        <p:nvSpPr>
          <p:cNvPr id="3" name="Content Placeholder 2">
            <a:extLst>
              <a:ext uri="{FF2B5EF4-FFF2-40B4-BE49-F238E27FC236}">
                <a16:creationId xmlns:a16="http://schemas.microsoft.com/office/drawing/2014/main" id="{3D86C0EE-31D6-9AD8-F40A-D263F418C5B0}"/>
              </a:ext>
            </a:extLst>
          </p:cNvPr>
          <p:cNvSpPr>
            <a:spLocks noGrp="1"/>
          </p:cNvSpPr>
          <p:nvPr>
            <p:ph sz="half" idx="1"/>
          </p:nvPr>
        </p:nvSpPr>
        <p:spPr>
          <a:xfrm>
            <a:off x="762000" y="2142697"/>
            <a:ext cx="3276600" cy="4114800"/>
          </a:xfrm>
        </p:spPr>
        <p:txBody>
          <a:bodyPr/>
          <a:lstStyle/>
          <a:p>
            <a:pPr marL="0" indent="0">
              <a:buNone/>
            </a:pPr>
            <a:r>
              <a:rPr lang="en-US" sz="2000" b="0" i="0" dirty="0">
                <a:solidFill>
                  <a:srgbClr val="0C0C0C"/>
                </a:solidFill>
                <a:effectLst/>
              </a:rPr>
              <a:t>“Old assumptions can no longer be taken for granted, the world as we knew it is gone.” </a:t>
            </a:r>
          </a:p>
          <a:p>
            <a:r>
              <a:rPr lang="en-US" sz="2000" b="0" i="0" dirty="0">
                <a:solidFill>
                  <a:srgbClr val="0C0C0C"/>
                </a:solidFill>
                <a:effectLst/>
              </a:rPr>
              <a:t>British Prime Minister, Keir Starmer, April 2025</a:t>
            </a:r>
          </a:p>
          <a:p>
            <a:pPr marL="0" indent="0">
              <a:buNone/>
            </a:pPr>
            <a:endParaRPr lang="en-US" dirty="0"/>
          </a:p>
        </p:txBody>
      </p:sp>
      <p:sp>
        <p:nvSpPr>
          <p:cNvPr id="4" name="TextBox 3">
            <a:extLst>
              <a:ext uri="{FF2B5EF4-FFF2-40B4-BE49-F238E27FC236}">
                <a16:creationId xmlns:a16="http://schemas.microsoft.com/office/drawing/2014/main" id="{9A1FD26F-B5A2-E535-A567-20BDC4A61709}"/>
              </a:ext>
            </a:extLst>
          </p:cNvPr>
          <p:cNvSpPr txBox="1"/>
          <p:nvPr/>
        </p:nvSpPr>
        <p:spPr>
          <a:xfrm>
            <a:off x="1714500" y="6382480"/>
            <a:ext cx="5715000" cy="461665"/>
          </a:xfrm>
          <a:prstGeom prst="rect">
            <a:avLst/>
          </a:prstGeom>
          <a:noFill/>
        </p:spPr>
        <p:txBody>
          <a:bodyPr wrap="square" rtlCol="0">
            <a:spAutoFit/>
          </a:bodyPr>
          <a:lstStyle/>
          <a:p>
            <a:r>
              <a:rPr lang="en-US" sz="1200" dirty="0"/>
              <a:t>Source: </a:t>
            </a:r>
            <a:r>
              <a:rPr lang="en-US" sz="1200" dirty="0">
                <a:hlinkClick r:id="rId2"/>
              </a:rPr>
              <a:t>'The world as we knew it has gone' warns U.K. PM as tariffs threaten to upend global trade | Fortune Europe; </a:t>
            </a:r>
            <a:r>
              <a:rPr lang="en-US" sz="1200" dirty="0">
                <a:hlinkClick r:id="rId3"/>
              </a:rPr>
              <a:t>CNN.com – Transcripts</a:t>
            </a:r>
            <a:r>
              <a:rPr lang="en-US" sz="1200" dirty="0"/>
              <a:t>, April 3, 2025</a:t>
            </a:r>
          </a:p>
        </p:txBody>
      </p:sp>
      <p:sp>
        <p:nvSpPr>
          <p:cNvPr id="7" name="Content Placeholder 6">
            <a:extLst>
              <a:ext uri="{FF2B5EF4-FFF2-40B4-BE49-F238E27FC236}">
                <a16:creationId xmlns:a16="http://schemas.microsoft.com/office/drawing/2014/main" id="{05E8D3DB-C68C-CE0C-D478-1DED21E6AD2A}"/>
              </a:ext>
            </a:extLst>
          </p:cNvPr>
          <p:cNvSpPr>
            <a:spLocks noGrp="1"/>
          </p:cNvSpPr>
          <p:nvPr>
            <p:ph sz="half" idx="2"/>
          </p:nvPr>
        </p:nvSpPr>
        <p:spPr>
          <a:xfrm>
            <a:off x="4572000" y="2017713"/>
            <a:ext cx="4383088" cy="4114800"/>
          </a:xfrm>
        </p:spPr>
        <p:txBody>
          <a:bodyPr/>
          <a:lstStyle/>
          <a:p>
            <a:r>
              <a:rPr lang="en-US" sz="2000" b="1" dirty="0">
                <a:solidFill>
                  <a:srgbClr val="363636"/>
                </a:solidFill>
                <a:effectLst/>
              </a:rPr>
              <a:t>“</a:t>
            </a:r>
            <a:r>
              <a:rPr lang="en-US" sz="2000" b="0" dirty="0">
                <a:solidFill>
                  <a:srgbClr val="363636"/>
                </a:solidFill>
                <a:effectLst/>
              </a:rPr>
              <a:t>For 40 years, we’ve had an economy that rewards people who ship American jobs overseas and raises taxes on American workers, and we’re flipping that on its head. We’re going to cut taxes for American workers and for American companies that build here. We’re going to make it harder to ship American jobs overseas.”</a:t>
            </a:r>
          </a:p>
          <a:p>
            <a:r>
              <a:rPr lang="en-US" sz="2000" dirty="0">
                <a:solidFill>
                  <a:srgbClr val="363636"/>
                </a:solidFill>
              </a:rPr>
              <a:t>US Vice-President, JD Vance, April 2025</a:t>
            </a:r>
            <a:endParaRPr lang="en-US" sz="2000" dirty="0"/>
          </a:p>
        </p:txBody>
      </p:sp>
    </p:spTree>
    <p:extLst>
      <p:ext uri="{BB962C8B-B14F-4D97-AF65-F5344CB8AC3E}">
        <p14:creationId xmlns:p14="http://schemas.microsoft.com/office/powerpoint/2010/main" val="1521200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13364-83B9-4BA4-FC15-9970C9C30F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CF75A3-1F5F-B11A-45FC-F3EE2E6F7D81}"/>
              </a:ext>
            </a:extLst>
          </p:cNvPr>
          <p:cNvSpPr>
            <a:spLocks noGrp="1"/>
          </p:cNvSpPr>
          <p:nvPr>
            <p:ph type="title"/>
          </p:nvPr>
        </p:nvSpPr>
        <p:spPr>
          <a:xfrm>
            <a:off x="817562" y="381000"/>
            <a:ext cx="8326438" cy="1143000"/>
          </a:xfrm>
        </p:spPr>
        <p:txBody>
          <a:bodyPr/>
          <a:lstStyle/>
          <a:p>
            <a:r>
              <a:rPr lang="en-US" dirty="0"/>
              <a:t>Reexamining Assumptions about Multilateral Cooperation</a:t>
            </a:r>
          </a:p>
        </p:txBody>
      </p:sp>
      <p:pic>
        <p:nvPicPr>
          <p:cNvPr id="5" name="Content Placeholder 4">
            <a:extLst>
              <a:ext uri="{FF2B5EF4-FFF2-40B4-BE49-F238E27FC236}">
                <a16:creationId xmlns:a16="http://schemas.microsoft.com/office/drawing/2014/main" id="{861793BC-9885-A924-4623-5B0C3F6B72A3}"/>
              </a:ext>
            </a:extLst>
          </p:cNvPr>
          <p:cNvPicPr>
            <a:picLocks noGrp="1" noChangeAspect="1"/>
          </p:cNvPicPr>
          <p:nvPr>
            <p:ph sz="half" idx="2"/>
          </p:nvPr>
        </p:nvPicPr>
        <p:blipFill>
          <a:blip r:embed="rId2"/>
          <a:stretch>
            <a:fillRect/>
          </a:stretch>
        </p:blipFill>
        <p:spPr>
          <a:xfrm>
            <a:off x="990600" y="2017713"/>
            <a:ext cx="7735888" cy="3925887"/>
          </a:xfrm>
        </p:spPr>
      </p:pic>
      <p:sp>
        <p:nvSpPr>
          <p:cNvPr id="4" name="TextBox 3">
            <a:extLst>
              <a:ext uri="{FF2B5EF4-FFF2-40B4-BE49-F238E27FC236}">
                <a16:creationId xmlns:a16="http://schemas.microsoft.com/office/drawing/2014/main" id="{84DF317D-75F7-173A-52BD-3E012FB84CD7}"/>
              </a:ext>
            </a:extLst>
          </p:cNvPr>
          <p:cNvSpPr txBox="1"/>
          <p:nvPr/>
        </p:nvSpPr>
        <p:spPr>
          <a:xfrm>
            <a:off x="1371600" y="6153834"/>
            <a:ext cx="5715000" cy="461665"/>
          </a:xfrm>
          <a:prstGeom prst="rect">
            <a:avLst/>
          </a:prstGeom>
          <a:noFill/>
        </p:spPr>
        <p:txBody>
          <a:bodyPr wrap="square" rtlCol="0">
            <a:spAutoFit/>
          </a:bodyPr>
          <a:lstStyle/>
          <a:p>
            <a:r>
              <a:rPr lang="en-US" sz="1200" dirty="0"/>
              <a:t>Source: </a:t>
            </a:r>
            <a:r>
              <a:rPr lang="en-US" sz="1200" dirty="0">
                <a:hlinkClick r:id="rId3"/>
              </a:rPr>
              <a:t>Global Governance: Introduction - What Is the World Trade Organization? | CFR Education</a:t>
            </a:r>
            <a:endParaRPr lang="en-US" sz="1200" dirty="0"/>
          </a:p>
        </p:txBody>
      </p:sp>
    </p:spTree>
    <p:extLst>
      <p:ext uri="{BB962C8B-B14F-4D97-AF65-F5344CB8AC3E}">
        <p14:creationId xmlns:p14="http://schemas.microsoft.com/office/powerpoint/2010/main" val="1660305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3642-9D20-BF87-0308-8503A474AA1D}"/>
              </a:ext>
            </a:extLst>
          </p:cNvPr>
          <p:cNvSpPr>
            <a:spLocks noGrp="1"/>
          </p:cNvSpPr>
          <p:nvPr>
            <p:ph type="title"/>
          </p:nvPr>
        </p:nvSpPr>
        <p:spPr>
          <a:xfrm>
            <a:off x="893762" y="381000"/>
            <a:ext cx="7793038" cy="1143000"/>
          </a:xfrm>
        </p:spPr>
        <p:txBody>
          <a:bodyPr/>
          <a:lstStyle/>
          <a:p>
            <a:r>
              <a:rPr lang="en-US" dirty="0"/>
              <a:t>Reexamining Assumptions about Peace and Stability</a:t>
            </a:r>
          </a:p>
        </p:txBody>
      </p:sp>
      <p:sp>
        <p:nvSpPr>
          <p:cNvPr id="3" name="Content Placeholder 2">
            <a:extLst>
              <a:ext uri="{FF2B5EF4-FFF2-40B4-BE49-F238E27FC236}">
                <a16:creationId xmlns:a16="http://schemas.microsoft.com/office/drawing/2014/main" id="{6EA22FF7-D150-E2A2-4640-8CBE9A0DC1EB}"/>
              </a:ext>
            </a:extLst>
          </p:cNvPr>
          <p:cNvSpPr>
            <a:spLocks noGrp="1"/>
          </p:cNvSpPr>
          <p:nvPr>
            <p:ph idx="1"/>
          </p:nvPr>
        </p:nvSpPr>
        <p:spPr>
          <a:xfrm>
            <a:off x="609600" y="1828799"/>
            <a:ext cx="8077200" cy="4752201"/>
          </a:xfrm>
        </p:spPr>
        <p:txBody>
          <a:bodyPr>
            <a:normAutofit fontScale="62500" lnSpcReduction="20000"/>
          </a:bodyPr>
          <a:lstStyle/>
          <a:p>
            <a:pPr algn="l"/>
            <a:r>
              <a:rPr lang="en-US" sz="3800" b="0" i="0" dirty="0">
                <a:solidFill>
                  <a:srgbClr val="2C2825"/>
                </a:solidFill>
                <a:effectLst/>
                <a:highlight>
                  <a:srgbClr val="FFFFFF"/>
                </a:highlight>
                <a:latin typeface="+mj-lt"/>
              </a:rPr>
              <a:t>“Pandemic, war, and growing tensions between the two largest economies of the world—the US and China—have undoubtedly changed the playbook for global economic relations. The US calls for “friend-shoring,” the EU for “de-risking,” and China for “self-reliance.” </a:t>
            </a:r>
          </a:p>
          <a:p>
            <a:pPr algn="l"/>
            <a:r>
              <a:rPr lang="en-US" sz="3800" b="0" i="0" dirty="0">
                <a:solidFill>
                  <a:srgbClr val="2C2825"/>
                </a:solidFill>
                <a:effectLst/>
                <a:highlight>
                  <a:srgbClr val="FFFFFF"/>
                </a:highlight>
                <a:latin typeface="+mj-lt"/>
              </a:rPr>
              <a:t>National security concerns are shaping economic policy worldwide.</a:t>
            </a:r>
          </a:p>
          <a:p>
            <a:pPr algn="l"/>
            <a:r>
              <a:rPr lang="en-US" sz="3800" b="1" dirty="0">
                <a:solidFill>
                  <a:srgbClr val="2C2825"/>
                </a:solidFill>
                <a:highlight>
                  <a:srgbClr val="FFFFFF"/>
                </a:highlight>
                <a:latin typeface="+mj-lt"/>
              </a:rPr>
              <a:t>A</a:t>
            </a:r>
            <a:r>
              <a:rPr lang="en-US" sz="3800" b="1" i="0" dirty="0">
                <a:solidFill>
                  <a:srgbClr val="2C2825"/>
                </a:solidFill>
                <a:effectLst/>
                <a:highlight>
                  <a:srgbClr val="FFFFFF"/>
                </a:highlight>
                <a:latin typeface="+mj-lt"/>
              </a:rPr>
              <a:t>re we on the brink of Cold War II? If so, what would that mean for the global economy?” </a:t>
            </a:r>
          </a:p>
          <a:p>
            <a:pPr lvl="1"/>
            <a:r>
              <a:rPr lang="en-US" sz="3800" b="0" i="0" dirty="0">
                <a:solidFill>
                  <a:srgbClr val="2C2825"/>
                </a:solidFill>
                <a:effectLst/>
                <a:highlight>
                  <a:srgbClr val="FFFFFF"/>
                </a:highlight>
                <a:latin typeface="+mj-lt"/>
              </a:rPr>
              <a:t>IMF First Managing Deputy Director Gita Gopinath,</a:t>
            </a:r>
            <a:br>
              <a:rPr lang="en-US" sz="3800" b="0" i="0" dirty="0">
                <a:solidFill>
                  <a:srgbClr val="2C2825"/>
                </a:solidFill>
                <a:effectLst/>
                <a:highlight>
                  <a:srgbClr val="FFFFFF"/>
                </a:highlight>
                <a:latin typeface="+mj-lt"/>
              </a:rPr>
            </a:br>
            <a:r>
              <a:rPr lang="en-US" sz="3800" b="0" i="0" dirty="0">
                <a:solidFill>
                  <a:srgbClr val="2C2825"/>
                </a:solidFill>
                <a:effectLst/>
                <a:highlight>
                  <a:srgbClr val="FFFFFF"/>
                </a:highlight>
                <a:latin typeface="+mj-lt"/>
              </a:rPr>
              <a:t>2024 World Congress of the International Economic Association</a:t>
            </a:r>
            <a:br>
              <a:rPr lang="en-US" b="0" i="0" dirty="0">
                <a:solidFill>
                  <a:srgbClr val="2C2825"/>
                </a:solidFill>
                <a:effectLst/>
                <a:highlight>
                  <a:srgbClr val="FFFFFF"/>
                </a:highlight>
                <a:latin typeface="MuseoSans-700"/>
              </a:rPr>
            </a:br>
            <a:endParaRPr lang="en-US" b="0" i="0" dirty="0">
              <a:solidFill>
                <a:srgbClr val="2C2825"/>
              </a:solidFill>
              <a:effectLst/>
              <a:highlight>
                <a:srgbClr val="FFFFFF"/>
              </a:highlight>
              <a:latin typeface="MuseoSans-300"/>
            </a:endParaRPr>
          </a:p>
          <a:p>
            <a:pPr algn="l"/>
            <a:endParaRPr lang="en-US" b="0" i="0" dirty="0">
              <a:solidFill>
                <a:srgbClr val="2C2825"/>
              </a:solidFill>
              <a:effectLst/>
              <a:highlight>
                <a:srgbClr val="FFFFFF"/>
              </a:highlight>
              <a:latin typeface="MuseoSans-300"/>
            </a:endParaRPr>
          </a:p>
          <a:p>
            <a:endParaRPr lang="en-US" dirty="0"/>
          </a:p>
        </p:txBody>
      </p:sp>
      <p:sp>
        <p:nvSpPr>
          <p:cNvPr id="6" name="TextBox 5">
            <a:extLst>
              <a:ext uri="{FF2B5EF4-FFF2-40B4-BE49-F238E27FC236}">
                <a16:creationId xmlns:a16="http://schemas.microsoft.com/office/drawing/2014/main" id="{E186AFC5-D77C-37DF-9ACF-C63182D2B515}"/>
              </a:ext>
            </a:extLst>
          </p:cNvPr>
          <p:cNvSpPr txBox="1"/>
          <p:nvPr/>
        </p:nvSpPr>
        <p:spPr>
          <a:xfrm>
            <a:off x="381000" y="6477000"/>
            <a:ext cx="6989221" cy="276999"/>
          </a:xfrm>
          <a:prstGeom prst="rect">
            <a:avLst/>
          </a:prstGeom>
          <a:noFill/>
        </p:spPr>
        <p:txBody>
          <a:bodyPr wrap="none" rtlCol="0">
            <a:spAutoFit/>
          </a:bodyPr>
          <a:lstStyle/>
          <a:p>
            <a:r>
              <a:rPr lang="en-US" sz="1200" dirty="0">
                <a:solidFill>
                  <a:schemeClr val="bg2"/>
                </a:solidFill>
                <a:hlinkClick r:id="rId2">
                  <a:extLst>
                    <a:ext uri="{A12FA001-AC4F-418D-AE19-62706E023703}">
                      <ahyp:hlinkClr xmlns:ahyp="http://schemas.microsoft.com/office/drawing/2018/hyperlinkcolor" val="tx"/>
                    </a:ext>
                  </a:extLst>
                </a:hlinkClick>
              </a:rPr>
              <a:t>Source: </a:t>
            </a:r>
            <a:r>
              <a:rPr lang="en-US" sz="1200" dirty="0">
                <a:solidFill>
                  <a:srgbClr val="FF0000"/>
                </a:solidFill>
                <a:hlinkClick r:id="rId2">
                  <a:extLst>
                    <a:ext uri="{A12FA001-AC4F-418D-AE19-62706E023703}">
                      <ahyp:hlinkClr xmlns:ahyp="http://schemas.microsoft.com/office/drawing/2018/hyperlinkcolor" val="tx"/>
                    </a:ext>
                  </a:extLst>
                </a:hlinkClick>
              </a:rPr>
              <a:t>Cold War II? Preserving Economic Cooperation Amid Geoeconomic Fragmentation (imf.org)</a:t>
            </a:r>
            <a:endParaRPr lang="en-US" sz="1200" dirty="0"/>
          </a:p>
        </p:txBody>
      </p:sp>
    </p:spTree>
    <p:extLst>
      <p:ext uri="{BB962C8B-B14F-4D97-AF65-F5344CB8AC3E}">
        <p14:creationId xmlns:p14="http://schemas.microsoft.com/office/powerpoint/2010/main" val="39576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91495-793D-C73B-9712-4761073AF0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97F4E4-4259-33BF-E1F1-E789789AB4C0}"/>
              </a:ext>
            </a:extLst>
          </p:cNvPr>
          <p:cNvSpPr>
            <a:spLocks noGrp="1"/>
          </p:cNvSpPr>
          <p:nvPr>
            <p:ph type="title"/>
          </p:nvPr>
        </p:nvSpPr>
        <p:spPr/>
        <p:txBody>
          <a:bodyPr/>
          <a:lstStyle/>
          <a:p>
            <a:r>
              <a:rPr lang="en-US" dirty="0"/>
              <a:t>What Does the Future Hold? </a:t>
            </a:r>
          </a:p>
        </p:txBody>
      </p:sp>
      <p:sp>
        <p:nvSpPr>
          <p:cNvPr id="3" name="TextBox 2">
            <a:extLst>
              <a:ext uri="{FF2B5EF4-FFF2-40B4-BE49-F238E27FC236}">
                <a16:creationId xmlns:a16="http://schemas.microsoft.com/office/drawing/2014/main" id="{13737F61-F058-E328-DE42-50C0390E6C8D}"/>
              </a:ext>
            </a:extLst>
          </p:cNvPr>
          <p:cNvSpPr txBox="1"/>
          <p:nvPr/>
        </p:nvSpPr>
        <p:spPr>
          <a:xfrm>
            <a:off x="2209800" y="6324600"/>
            <a:ext cx="5315809" cy="461665"/>
          </a:xfrm>
          <a:prstGeom prst="rect">
            <a:avLst/>
          </a:prstGeom>
          <a:noFill/>
        </p:spPr>
        <p:txBody>
          <a:bodyPr wrap="square" rtlCol="0">
            <a:spAutoFit/>
          </a:bodyPr>
          <a:lstStyle/>
          <a:p>
            <a:r>
              <a:rPr lang="en-US" sz="1200" dirty="0">
                <a:latin typeface="+mj-lt"/>
              </a:rPr>
              <a:t>Source: </a:t>
            </a:r>
            <a:r>
              <a:rPr lang="en-US" sz="1200" b="0" i="0" u="none" strike="noStrike" baseline="0" dirty="0">
                <a:solidFill>
                  <a:srgbClr val="000000"/>
                </a:solidFill>
                <a:latin typeface="+mj-lt"/>
              </a:rPr>
              <a:t>Gilbert, M. and Lang, N. 2024. Geopolitical Risk is Rising. Here’s How CEOs Can Prepare. BCG Consulting, May 21 </a:t>
            </a:r>
            <a:endParaRPr lang="en-US" sz="1200" dirty="0">
              <a:latin typeface="+mj-lt"/>
            </a:endParaRPr>
          </a:p>
        </p:txBody>
      </p:sp>
      <p:pic>
        <p:nvPicPr>
          <p:cNvPr id="8" name="Picture 7">
            <a:extLst>
              <a:ext uri="{FF2B5EF4-FFF2-40B4-BE49-F238E27FC236}">
                <a16:creationId xmlns:a16="http://schemas.microsoft.com/office/drawing/2014/main" id="{21FA2E86-CD23-113F-2240-81FD4FB1978A}"/>
              </a:ext>
            </a:extLst>
          </p:cNvPr>
          <p:cNvPicPr>
            <a:picLocks noChangeAspect="1"/>
          </p:cNvPicPr>
          <p:nvPr/>
        </p:nvPicPr>
        <p:blipFill>
          <a:blip r:embed="rId2"/>
          <a:stretch>
            <a:fillRect/>
          </a:stretch>
        </p:blipFill>
        <p:spPr>
          <a:xfrm>
            <a:off x="894837" y="1981200"/>
            <a:ext cx="7354326" cy="4114800"/>
          </a:xfrm>
          <a:prstGeom prst="rect">
            <a:avLst/>
          </a:prstGeom>
        </p:spPr>
      </p:pic>
    </p:spTree>
    <p:extLst>
      <p:ext uri="{BB962C8B-B14F-4D97-AF65-F5344CB8AC3E}">
        <p14:creationId xmlns:p14="http://schemas.microsoft.com/office/powerpoint/2010/main" val="808705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3D5F9-40F8-9414-C995-C240636BF9EC}"/>
              </a:ext>
            </a:extLst>
          </p:cNvPr>
          <p:cNvSpPr>
            <a:spLocks noGrp="1"/>
          </p:cNvSpPr>
          <p:nvPr>
            <p:ph type="title"/>
          </p:nvPr>
        </p:nvSpPr>
        <p:spPr/>
        <p:txBody>
          <a:bodyPr/>
          <a:lstStyle/>
          <a:p>
            <a:r>
              <a:rPr lang="en-US" dirty="0"/>
              <a:t>Case: The Global Semiconductor Chip Industry</a:t>
            </a:r>
          </a:p>
        </p:txBody>
      </p:sp>
      <p:pic>
        <p:nvPicPr>
          <p:cNvPr id="5" name="Content Placeholder 4">
            <a:extLst>
              <a:ext uri="{FF2B5EF4-FFF2-40B4-BE49-F238E27FC236}">
                <a16:creationId xmlns:a16="http://schemas.microsoft.com/office/drawing/2014/main" id="{FEC47958-EDB1-F53D-B45E-D617C061AD0D}"/>
              </a:ext>
            </a:extLst>
          </p:cNvPr>
          <p:cNvPicPr>
            <a:picLocks noGrp="1" noChangeAspect="1"/>
          </p:cNvPicPr>
          <p:nvPr>
            <p:ph idx="1"/>
          </p:nvPr>
        </p:nvPicPr>
        <p:blipFill>
          <a:blip r:embed="rId2"/>
          <a:stretch>
            <a:fillRect/>
          </a:stretch>
        </p:blipFill>
        <p:spPr>
          <a:xfrm>
            <a:off x="685800" y="2160830"/>
            <a:ext cx="4572000" cy="3828565"/>
          </a:xfrm>
        </p:spPr>
      </p:pic>
      <p:sp>
        <p:nvSpPr>
          <p:cNvPr id="6" name="TextBox 5">
            <a:extLst>
              <a:ext uri="{FF2B5EF4-FFF2-40B4-BE49-F238E27FC236}">
                <a16:creationId xmlns:a16="http://schemas.microsoft.com/office/drawing/2014/main" id="{B48FE583-82AF-CF7B-28AF-6A1C05ACBB2C}"/>
              </a:ext>
            </a:extLst>
          </p:cNvPr>
          <p:cNvSpPr txBox="1"/>
          <p:nvPr/>
        </p:nvSpPr>
        <p:spPr>
          <a:xfrm>
            <a:off x="685800" y="6441559"/>
            <a:ext cx="7391400" cy="369332"/>
          </a:xfrm>
          <a:prstGeom prst="rect">
            <a:avLst/>
          </a:prstGeom>
          <a:noFill/>
        </p:spPr>
        <p:txBody>
          <a:bodyPr wrap="square" rtlCol="0">
            <a:spAutoFit/>
          </a:bodyPr>
          <a:lstStyle/>
          <a:p>
            <a:r>
              <a:rPr lang="en-US" sz="1200" dirty="0"/>
              <a:t>Source: </a:t>
            </a:r>
            <a:r>
              <a:rPr lang="en-US" sz="1200" dirty="0">
                <a:hlinkClick r:id="rId3"/>
              </a:rPr>
              <a:t>The Global Effort to Make an American Microchip - The New York Times (nytimes.com</a:t>
            </a:r>
            <a:r>
              <a:rPr lang="en-US" dirty="0">
                <a:hlinkClick r:id="rId3"/>
              </a:rPr>
              <a:t>)</a:t>
            </a:r>
            <a:endParaRPr lang="en-US" dirty="0"/>
          </a:p>
        </p:txBody>
      </p:sp>
      <p:pic>
        <p:nvPicPr>
          <p:cNvPr id="7" name="Content Placeholder 4">
            <a:extLst>
              <a:ext uri="{FF2B5EF4-FFF2-40B4-BE49-F238E27FC236}">
                <a16:creationId xmlns:a16="http://schemas.microsoft.com/office/drawing/2014/main" id="{B780EAF9-69BF-B909-8516-94F646D18A4D}"/>
              </a:ext>
            </a:extLst>
          </p:cNvPr>
          <p:cNvPicPr>
            <a:picLocks noChangeAspect="1"/>
          </p:cNvPicPr>
          <p:nvPr/>
        </p:nvPicPr>
        <p:blipFill>
          <a:blip r:embed="rId4"/>
          <a:stretch>
            <a:fillRect/>
          </a:stretch>
        </p:blipFill>
        <p:spPr bwMode="auto">
          <a:xfrm>
            <a:off x="5943600" y="2977871"/>
            <a:ext cx="2743200" cy="2085074"/>
          </a:xfrm>
          <a:prstGeom prst="rect">
            <a:avLst/>
          </a:prstGeom>
          <a:noFill/>
          <a:ln w="9525">
            <a:noFill/>
            <a:miter lim="800000"/>
            <a:headEnd/>
            <a:tailEnd/>
          </a:ln>
          <a:effectLst/>
        </p:spPr>
      </p:pic>
    </p:spTree>
    <p:extLst>
      <p:ext uri="{BB962C8B-B14F-4D97-AF65-F5344CB8AC3E}">
        <p14:creationId xmlns:p14="http://schemas.microsoft.com/office/powerpoint/2010/main" val="3448712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7E547-F8EA-71DF-91B5-D4B99B84BB7F}"/>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287982F7-C253-85F2-CB34-1B6C836D07F9}"/>
              </a:ext>
            </a:extLst>
          </p:cNvPr>
          <p:cNvSpPr>
            <a:spLocks noGrp="1"/>
          </p:cNvSpPr>
          <p:nvPr>
            <p:ph type="title"/>
          </p:nvPr>
        </p:nvSpPr>
        <p:spPr>
          <a:xfrm>
            <a:off x="1143000" y="381000"/>
            <a:ext cx="7793038" cy="1143000"/>
          </a:xfrm>
        </p:spPr>
        <p:txBody>
          <a:bodyPr wrap="square" anchor="b">
            <a:normAutofit/>
          </a:bodyPr>
          <a:lstStyle/>
          <a:p>
            <a:r>
              <a:rPr lang="en-US" dirty="0"/>
              <a:t>The Design of Semiconductor Chips </a:t>
            </a:r>
          </a:p>
        </p:txBody>
      </p:sp>
      <p:sp>
        <p:nvSpPr>
          <p:cNvPr id="3" name="Content Placeholder 2">
            <a:extLst>
              <a:ext uri="{FF2B5EF4-FFF2-40B4-BE49-F238E27FC236}">
                <a16:creationId xmlns:a16="http://schemas.microsoft.com/office/drawing/2014/main" id="{02951D46-7724-084A-AFC3-EF8A00BAF5DD}"/>
              </a:ext>
            </a:extLst>
          </p:cNvPr>
          <p:cNvSpPr>
            <a:spLocks noGrp="1"/>
          </p:cNvSpPr>
          <p:nvPr>
            <p:ph sz="half" idx="1"/>
          </p:nvPr>
        </p:nvSpPr>
        <p:spPr>
          <a:xfrm>
            <a:off x="622871" y="2057400"/>
            <a:ext cx="3491929" cy="4114800"/>
          </a:xfrm>
        </p:spPr>
        <p:txBody>
          <a:bodyPr wrap="square" anchor="t">
            <a:normAutofit lnSpcReduction="10000"/>
          </a:bodyPr>
          <a:lstStyle/>
          <a:p>
            <a:pPr>
              <a:lnSpc>
                <a:spcPct val="90000"/>
              </a:lnSpc>
            </a:pPr>
            <a:r>
              <a:rPr lang="en-US" b="1" i="0" dirty="0">
                <a:effectLst/>
              </a:rPr>
              <a:t>Moore’s</a:t>
            </a:r>
            <a:r>
              <a:rPr lang="en-US" b="1" dirty="0"/>
              <a:t> L</a:t>
            </a:r>
            <a:r>
              <a:rPr lang="en-US" b="1" i="0" dirty="0">
                <a:effectLst/>
              </a:rPr>
              <a:t>aw</a:t>
            </a:r>
            <a:r>
              <a:rPr lang="en-US" dirty="0"/>
              <a:t> </a:t>
            </a:r>
            <a:r>
              <a:rPr lang="en-US" b="0" i="0" dirty="0">
                <a:effectLst/>
              </a:rPr>
              <a:t>predicted in 1965 the number of transistors in a microchip would double about every two years</a:t>
            </a:r>
            <a:r>
              <a:rPr lang="en-US" dirty="0"/>
              <a:t>, whereas its cost would be halved over the same time frame. </a:t>
            </a:r>
          </a:p>
        </p:txBody>
      </p:sp>
      <p:pic>
        <p:nvPicPr>
          <p:cNvPr id="7" name="Content Placeholder 6">
            <a:extLst>
              <a:ext uri="{FF2B5EF4-FFF2-40B4-BE49-F238E27FC236}">
                <a16:creationId xmlns:a16="http://schemas.microsoft.com/office/drawing/2014/main" id="{46F26357-3A6F-8BE1-9D07-74E73DBAC41D}"/>
              </a:ext>
            </a:extLst>
          </p:cNvPr>
          <p:cNvPicPr>
            <a:picLocks noGrp="1" noChangeAspect="1"/>
          </p:cNvPicPr>
          <p:nvPr>
            <p:ph sz="half" idx="2"/>
          </p:nvPr>
        </p:nvPicPr>
        <p:blipFill>
          <a:blip r:embed="rId2"/>
          <a:stretch>
            <a:fillRect/>
          </a:stretch>
        </p:blipFill>
        <p:spPr>
          <a:xfrm>
            <a:off x="4038601" y="2017712"/>
            <a:ext cx="4482528" cy="4459287"/>
          </a:xfrm>
          <a:noFill/>
        </p:spPr>
      </p:pic>
    </p:spTree>
    <p:extLst>
      <p:ext uri="{BB962C8B-B14F-4D97-AF65-F5344CB8AC3E}">
        <p14:creationId xmlns:p14="http://schemas.microsoft.com/office/powerpoint/2010/main" val="89654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92F60-F7B0-45EE-B929-EC3CC551F676}"/>
              </a:ext>
            </a:extLst>
          </p:cNvPr>
          <p:cNvSpPr>
            <a:spLocks noGrp="1"/>
          </p:cNvSpPr>
          <p:nvPr>
            <p:ph type="title"/>
          </p:nvPr>
        </p:nvSpPr>
        <p:spPr>
          <a:xfrm>
            <a:off x="933451" y="228600"/>
            <a:ext cx="7793037" cy="1081087"/>
          </a:xfrm>
        </p:spPr>
        <p:txBody>
          <a:bodyPr/>
          <a:lstStyle/>
          <a:p>
            <a:r>
              <a:rPr lang="en-US" dirty="0"/>
              <a:t>Average Car Uses Over 100 Chips</a:t>
            </a:r>
          </a:p>
        </p:txBody>
      </p:sp>
      <p:pic>
        <p:nvPicPr>
          <p:cNvPr id="5" name="Content Placeholder 4">
            <a:extLst>
              <a:ext uri="{FF2B5EF4-FFF2-40B4-BE49-F238E27FC236}">
                <a16:creationId xmlns:a16="http://schemas.microsoft.com/office/drawing/2014/main" id="{BD67DCBE-58FF-4F03-A56E-93138CA16EE3}"/>
              </a:ext>
            </a:extLst>
          </p:cNvPr>
          <p:cNvPicPr>
            <a:picLocks noGrp="1" noChangeAspect="1"/>
          </p:cNvPicPr>
          <p:nvPr>
            <p:ph idx="1"/>
          </p:nvPr>
        </p:nvPicPr>
        <p:blipFill>
          <a:blip r:embed="rId2"/>
          <a:stretch>
            <a:fillRect/>
          </a:stretch>
        </p:blipFill>
        <p:spPr>
          <a:xfrm>
            <a:off x="512765" y="1828800"/>
            <a:ext cx="7793036" cy="4648199"/>
          </a:xfrm>
        </p:spPr>
      </p:pic>
      <p:sp>
        <p:nvSpPr>
          <p:cNvPr id="3" name="TextBox 2">
            <a:extLst>
              <a:ext uri="{FF2B5EF4-FFF2-40B4-BE49-F238E27FC236}">
                <a16:creationId xmlns:a16="http://schemas.microsoft.com/office/drawing/2014/main" id="{9C18EFD6-2A07-457A-A9E1-E39CFED669D6}"/>
              </a:ext>
            </a:extLst>
          </p:cNvPr>
          <p:cNvSpPr txBox="1"/>
          <p:nvPr/>
        </p:nvSpPr>
        <p:spPr>
          <a:xfrm>
            <a:off x="2286000" y="6581001"/>
            <a:ext cx="4970913" cy="276999"/>
          </a:xfrm>
          <a:prstGeom prst="rect">
            <a:avLst/>
          </a:prstGeom>
          <a:noFill/>
        </p:spPr>
        <p:txBody>
          <a:bodyPr wrap="none" rtlCol="0">
            <a:spAutoFit/>
          </a:bodyPr>
          <a:lstStyle/>
          <a:p>
            <a:r>
              <a:rPr lang="en-US" sz="1200" dirty="0"/>
              <a:t>Source: </a:t>
            </a:r>
            <a:r>
              <a:rPr lang="en-US" sz="1200" dirty="0">
                <a:hlinkClick r:id="rId3"/>
              </a:rPr>
              <a:t>Design IP for Automotive SoCs: Trends and Solutions - </a:t>
            </a:r>
            <a:r>
              <a:rPr lang="en-US" sz="1200" dirty="0" err="1">
                <a:hlinkClick r:id="rId3"/>
              </a:rPr>
              <a:t>Silvaco</a:t>
            </a:r>
            <a:endParaRPr lang="en-US" sz="1200" dirty="0"/>
          </a:p>
        </p:txBody>
      </p:sp>
    </p:spTree>
    <p:extLst>
      <p:ext uri="{BB962C8B-B14F-4D97-AF65-F5344CB8AC3E}">
        <p14:creationId xmlns:p14="http://schemas.microsoft.com/office/powerpoint/2010/main" val="3562951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5BA89-231C-3F17-964B-C57DA66C9C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4DE8E6-DBB2-FA3E-2ECD-B3043D0B6BD6}"/>
              </a:ext>
            </a:extLst>
          </p:cNvPr>
          <p:cNvSpPr>
            <a:spLocks noGrp="1"/>
          </p:cNvSpPr>
          <p:nvPr>
            <p:ph type="title"/>
          </p:nvPr>
        </p:nvSpPr>
        <p:spPr/>
        <p:txBody>
          <a:bodyPr/>
          <a:lstStyle/>
          <a:p>
            <a:r>
              <a:rPr lang="en-US" dirty="0"/>
              <a:t>The Benefits of Comparative Advantage and Free Trade</a:t>
            </a:r>
          </a:p>
        </p:txBody>
      </p:sp>
      <p:sp>
        <p:nvSpPr>
          <p:cNvPr id="3" name="Content Placeholder 2">
            <a:extLst>
              <a:ext uri="{FF2B5EF4-FFF2-40B4-BE49-F238E27FC236}">
                <a16:creationId xmlns:a16="http://schemas.microsoft.com/office/drawing/2014/main" id="{8F80ACE7-9396-0C59-AAA7-D469BF109D8F}"/>
              </a:ext>
            </a:extLst>
          </p:cNvPr>
          <p:cNvSpPr>
            <a:spLocks noGrp="1"/>
          </p:cNvSpPr>
          <p:nvPr>
            <p:ph idx="1"/>
          </p:nvPr>
        </p:nvSpPr>
        <p:spPr>
          <a:xfrm>
            <a:off x="457200" y="2017713"/>
            <a:ext cx="8497888" cy="4114800"/>
          </a:xfrm>
        </p:spPr>
        <p:txBody>
          <a:bodyPr>
            <a:normAutofit fontScale="77500" lnSpcReduction="20000"/>
          </a:bodyPr>
          <a:lstStyle/>
          <a:p>
            <a:r>
              <a:rPr lang="en-US" b="0" i="0" dirty="0">
                <a:solidFill>
                  <a:srgbClr val="363636"/>
                </a:solidFill>
                <a:effectLst/>
                <a:latin typeface="nyt-imperial"/>
              </a:rPr>
              <a:t>“Semiconductor-manufacturing plants, known as fabs, are the most expensive factories in the world, conducting the most complex manufacturing ever accomplished, at a scale of production never before achieved with any other device. </a:t>
            </a:r>
          </a:p>
          <a:p>
            <a:r>
              <a:rPr lang="en-US" b="0" i="0" dirty="0">
                <a:solidFill>
                  <a:srgbClr val="363636"/>
                </a:solidFill>
                <a:effectLst/>
                <a:latin typeface="nyt-imperial"/>
              </a:rPr>
              <a:t>The wider chip industry, meanwhile, is a web of mutual interdependence, spread all over the planet in highly specialized regions and companies, its feats made possible by supply chains of exceptional length and complexity — a poster child, in other words, for globalization. </a:t>
            </a:r>
          </a:p>
          <a:p>
            <a:r>
              <a:rPr lang="en-US" b="0" i="0" dirty="0">
                <a:solidFill>
                  <a:srgbClr val="363636"/>
                </a:solidFill>
                <a:effectLst/>
                <a:latin typeface="nyt-imperial"/>
              </a:rPr>
              <a:t>“It’s hard to imagine how the capabilities they’ve reached would be possible without access to the smartest minds in the world all working together,” Miller says.”</a:t>
            </a:r>
            <a:endParaRPr lang="en-US" dirty="0"/>
          </a:p>
        </p:txBody>
      </p:sp>
      <p:sp>
        <p:nvSpPr>
          <p:cNvPr id="4" name="TextBox 3">
            <a:extLst>
              <a:ext uri="{FF2B5EF4-FFF2-40B4-BE49-F238E27FC236}">
                <a16:creationId xmlns:a16="http://schemas.microsoft.com/office/drawing/2014/main" id="{5AB3801F-A5CD-364E-BD18-674C4C08FE1B}"/>
              </a:ext>
            </a:extLst>
          </p:cNvPr>
          <p:cNvSpPr txBox="1"/>
          <p:nvPr/>
        </p:nvSpPr>
        <p:spPr>
          <a:xfrm>
            <a:off x="609600" y="6492815"/>
            <a:ext cx="7162800" cy="276999"/>
          </a:xfrm>
          <a:prstGeom prst="rect">
            <a:avLst/>
          </a:prstGeom>
          <a:noFill/>
        </p:spPr>
        <p:txBody>
          <a:bodyPr wrap="square" rtlCol="0">
            <a:spAutoFit/>
          </a:bodyPr>
          <a:lstStyle/>
          <a:p>
            <a:r>
              <a:rPr lang="en-US" sz="1200" dirty="0"/>
              <a:t>Source: </a:t>
            </a:r>
            <a:r>
              <a:rPr lang="en-US" sz="1200" dirty="0">
                <a:hlinkClick r:id="rId2"/>
              </a:rPr>
              <a:t>‘An Act of War’: Inside America’s Silicon Blockade Against China - The New York Times</a:t>
            </a:r>
            <a:endParaRPr lang="en-US" sz="1200" dirty="0"/>
          </a:p>
        </p:txBody>
      </p:sp>
    </p:spTree>
    <p:extLst>
      <p:ext uri="{BB962C8B-B14F-4D97-AF65-F5344CB8AC3E}">
        <p14:creationId xmlns:p14="http://schemas.microsoft.com/office/powerpoint/2010/main" val="863035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1038578-8FD0-BAB9-B685-B97743DAEAF7}"/>
            </a:ext>
          </a:extLst>
        </p:cNvPr>
        <p:cNvGrpSpPr/>
        <p:nvPr/>
      </p:nvGrpSpPr>
      <p:grpSpPr>
        <a:xfrm>
          <a:off x="0" y="0"/>
          <a:ext cx="0" cy="0"/>
          <a:chOff x="0" y="0"/>
          <a:chExt cx="0" cy="0"/>
        </a:xfrm>
      </p:grpSpPr>
      <p:pic>
        <p:nvPicPr>
          <p:cNvPr id="10242" name="Picture 12" descr="D:\Documents and Settings\kathryn.buchanan\Desktop\Object Series\Circle Arrows\Circle Arrows_multi_4.jpg">
            <a:extLst>
              <a:ext uri="{FF2B5EF4-FFF2-40B4-BE49-F238E27FC236}">
                <a16:creationId xmlns:a16="http://schemas.microsoft.com/office/drawing/2014/main" id="{2BFBBA1D-EB60-2534-D6E8-DCDE8ABE62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846944">
            <a:off x="2396055" y="1750468"/>
            <a:ext cx="3767360" cy="3843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a:extLst>
              <a:ext uri="{FF2B5EF4-FFF2-40B4-BE49-F238E27FC236}">
                <a16:creationId xmlns:a16="http://schemas.microsoft.com/office/drawing/2014/main" id="{86FDF8B4-66AB-918A-EE53-65FD30396AD5}"/>
              </a:ext>
            </a:extLst>
          </p:cNvPr>
          <p:cNvSpPr>
            <a:spLocks noGrp="1"/>
          </p:cNvSpPr>
          <p:nvPr>
            <p:ph type="body" sz="quarter" idx="10"/>
          </p:nvPr>
        </p:nvSpPr>
        <p:spPr>
          <a:xfrm>
            <a:off x="195576" y="-1957"/>
            <a:ext cx="8869362" cy="381000"/>
          </a:xfrm>
        </p:spPr>
        <p:txBody>
          <a:bodyPr/>
          <a:lstStyle/>
          <a:p>
            <a:pPr algn="ctr"/>
            <a:r>
              <a:rPr lang="en-US" sz="3200" b="1" dirty="0">
                <a:solidFill>
                  <a:schemeClr val="tx2">
                    <a:lumMod val="75000"/>
                  </a:schemeClr>
                </a:solidFill>
              </a:rPr>
              <a:t>21</a:t>
            </a:r>
            <a:r>
              <a:rPr lang="en-US" sz="3200" b="1" baseline="30000" dirty="0">
                <a:solidFill>
                  <a:schemeClr val="tx2">
                    <a:lumMod val="75000"/>
                  </a:schemeClr>
                </a:solidFill>
              </a:rPr>
              <a:t>st</a:t>
            </a:r>
            <a:r>
              <a:rPr lang="en-US" sz="3200" b="1" dirty="0">
                <a:solidFill>
                  <a:schemeClr val="tx2">
                    <a:lumMod val="75000"/>
                  </a:schemeClr>
                </a:solidFill>
              </a:rPr>
              <a:t> Century Global Leadership</a:t>
            </a:r>
          </a:p>
        </p:txBody>
      </p:sp>
      <p:sp>
        <p:nvSpPr>
          <p:cNvPr id="10243" name="AutoShape 31">
            <a:extLst>
              <a:ext uri="{FF2B5EF4-FFF2-40B4-BE49-F238E27FC236}">
                <a16:creationId xmlns:a16="http://schemas.microsoft.com/office/drawing/2014/main" id="{5E9D084A-19F7-9149-2AE2-91DB24DB57A3}"/>
              </a:ext>
            </a:extLst>
          </p:cNvPr>
          <p:cNvSpPr>
            <a:spLocks noChangeArrowheads="1"/>
          </p:cNvSpPr>
          <p:nvPr/>
        </p:nvSpPr>
        <p:spPr bwMode="auto">
          <a:xfrm rot="10800000">
            <a:off x="1134109" y="1111539"/>
            <a:ext cx="6140473" cy="1539587"/>
          </a:xfrm>
          <a:prstGeom prst="triangle">
            <a:avLst>
              <a:gd name="adj" fmla="val 50000"/>
            </a:avLst>
          </a:prstGeom>
          <a:gradFill rotWithShape="1">
            <a:gsLst>
              <a:gs pos="0">
                <a:srgbClr val="969696">
                  <a:alpha val="49001"/>
                </a:srgbClr>
              </a:gs>
              <a:gs pos="100000">
                <a:srgbClr val="D7D7D7">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sz="1350"/>
          </a:p>
        </p:txBody>
      </p:sp>
      <p:sp>
        <p:nvSpPr>
          <p:cNvPr id="10244" name="AutoShape 33">
            <a:extLst>
              <a:ext uri="{FF2B5EF4-FFF2-40B4-BE49-F238E27FC236}">
                <a16:creationId xmlns:a16="http://schemas.microsoft.com/office/drawing/2014/main" id="{51FB7DCB-5113-9BE5-711E-56CC4F409194}"/>
              </a:ext>
            </a:extLst>
          </p:cNvPr>
          <p:cNvSpPr>
            <a:spLocks noChangeArrowheads="1"/>
          </p:cNvSpPr>
          <p:nvPr/>
        </p:nvSpPr>
        <p:spPr bwMode="auto">
          <a:xfrm rot="10800000" flipV="1">
            <a:off x="1134109" y="5001561"/>
            <a:ext cx="6404580" cy="1475438"/>
          </a:xfrm>
          <a:prstGeom prst="triangle">
            <a:avLst>
              <a:gd name="adj" fmla="val 50000"/>
            </a:avLst>
          </a:prstGeom>
          <a:gradFill rotWithShape="1">
            <a:gsLst>
              <a:gs pos="0">
                <a:srgbClr val="EDD479">
                  <a:alpha val="73000"/>
                </a:srgbClr>
              </a:gs>
              <a:gs pos="100000">
                <a:srgbClr val="F8EFCC">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sz="1350"/>
          </a:p>
        </p:txBody>
      </p:sp>
      <p:sp>
        <p:nvSpPr>
          <p:cNvPr id="10245" name="AutoShape 30">
            <a:extLst>
              <a:ext uri="{FF2B5EF4-FFF2-40B4-BE49-F238E27FC236}">
                <a16:creationId xmlns:a16="http://schemas.microsoft.com/office/drawing/2014/main" id="{96052952-FE14-B416-8622-55A805CF50FE}"/>
              </a:ext>
            </a:extLst>
          </p:cNvPr>
          <p:cNvSpPr>
            <a:spLocks noChangeArrowheads="1"/>
          </p:cNvSpPr>
          <p:nvPr/>
        </p:nvSpPr>
        <p:spPr bwMode="auto">
          <a:xfrm rot="5400000" flipH="1">
            <a:off x="-726801" y="2189846"/>
            <a:ext cx="4554612" cy="2773117"/>
          </a:xfrm>
          <a:prstGeom prst="triangle">
            <a:avLst>
              <a:gd name="adj" fmla="val 50000"/>
            </a:avLst>
          </a:prstGeom>
          <a:solidFill>
            <a:srgbClr val="C86664">
              <a:alpha val="7294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sz="1350"/>
          </a:p>
        </p:txBody>
      </p:sp>
      <p:sp>
        <p:nvSpPr>
          <p:cNvPr id="38941" name="AutoShape 29">
            <a:extLst>
              <a:ext uri="{FF2B5EF4-FFF2-40B4-BE49-F238E27FC236}">
                <a16:creationId xmlns:a16="http://schemas.microsoft.com/office/drawing/2014/main" id="{DD2496BF-62B6-5AA8-58D7-0CF142AEC397}"/>
              </a:ext>
            </a:extLst>
          </p:cNvPr>
          <p:cNvSpPr>
            <a:spLocks noChangeArrowheads="1"/>
          </p:cNvSpPr>
          <p:nvPr/>
        </p:nvSpPr>
        <p:spPr bwMode="auto">
          <a:xfrm rot="16200000">
            <a:off x="4395004" y="2122501"/>
            <a:ext cx="4554612" cy="2773117"/>
          </a:xfrm>
          <a:prstGeom prst="triangle">
            <a:avLst>
              <a:gd name="adj" fmla="val 50000"/>
            </a:avLst>
          </a:prstGeom>
          <a:gradFill rotWithShape="1">
            <a:gsLst>
              <a:gs pos="0">
                <a:schemeClr val="accent1">
                  <a:alpha val="73000"/>
                </a:schemeClr>
              </a:gs>
              <a:gs pos="100000">
                <a:schemeClr val="accent1">
                  <a:gamma/>
                  <a:shade val="46275"/>
                  <a:invGamma/>
                  <a:alpha val="0"/>
                </a:schemeClr>
              </a:gs>
            </a:gsLst>
            <a:lin ang="5400000" scaled="1"/>
          </a:gradFill>
          <a:ln w="9525">
            <a:noFill/>
            <a:miter lim="800000"/>
            <a:headEnd/>
            <a:tailEnd/>
          </a:ln>
          <a:effectLst/>
        </p:spPr>
        <p:txBody>
          <a:bodyPr wrap="none" anchor="ctr"/>
          <a:lstStyle/>
          <a:p>
            <a:pPr>
              <a:defRPr/>
            </a:pPr>
            <a:endParaRPr lang="en-US" sz="1350"/>
          </a:p>
        </p:txBody>
      </p:sp>
      <p:sp>
        <p:nvSpPr>
          <p:cNvPr id="8" name="TextBox 7">
            <a:extLst>
              <a:ext uri="{FF2B5EF4-FFF2-40B4-BE49-F238E27FC236}">
                <a16:creationId xmlns:a16="http://schemas.microsoft.com/office/drawing/2014/main" id="{1BCD816C-B28F-D324-C849-6FB2E1A3D998}"/>
              </a:ext>
            </a:extLst>
          </p:cNvPr>
          <p:cNvSpPr txBox="1"/>
          <p:nvPr/>
        </p:nvSpPr>
        <p:spPr bwMode="auto">
          <a:xfrm>
            <a:off x="5105400" y="3340551"/>
            <a:ext cx="1255955" cy="584775"/>
          </a:xfrm>
          <a:prstGeom prst="rect">
            <a:avLst/>
          </a:prstGeom>
          <a:noFill/>
        </p:spPr>
        <p:txBody>
          <a:bodyPr wrap="square">
            <a:spAutoFit/>
          </a:bodyPr>
          <a:lstStyle/>
          <a:p>
            <a:pPr algn="ctr">
              <a:defRPr/>
            </a:pPr>
            <a:r>
              <a:rPr lang="en-US" sz="1600" b="1" dirty="0">
                <a:solidFill>
                  <a:schemeClr val="bg1"/>
                </a:solidFill>
                <a:effectLst>
                  <a:outerShdw blurRad="38100" dist="38100" dir="2700000" algn="tl">
                    <a:srgbClr val="000000">
                      <a:alpha val="43137"/>
                    </a:srgbClr>
                  </a:outerShdw>
                </a:effectLst>
                <a:latin typeface="Calibri" pitchFamily="34" charset="0"/>
              </a:rPr>
              <a:t>Team</a:t>
            </a:r>
          </a:p>
          <a:p>
            <a:pPr algn="ctr">
              <a:defRPr/>
            </a:pPr>
            <a:r>
              <a:rPr lang="en-US" sz="1600" b="1" dirty="0">
                <a:solidFill>
                  <a:schemeClr val="bg1"/>
                </a:solidFill>
                <a:effectLst>
                  <a:outerShdw blurRad="38100" dist="38100" dir="2700000" algn="tl">
                    <a:srgbClr val="000000">
                      <a:alpha val="43137"/>
                    </a:srgbClr>
                  </a:outerShdw>
                </a:effectLst>
                <a:latin typeface="Calibri" pitchFamily="34" charset="0"/>
              </a:rPr>
              <a:t>Leadership</a:t>
            </a:r>
          </a:p>
        </p:txBody>
      </p:sp>
      <p:sp>
        <p:nvSpPr>
          <p:cNvPr id="9" name="TextBox 8">
            <a:extLst>
              <a:ext uri="{FF2B5EF4-FFF2-40B4-BE49-F238E27FC236}">
                <a16:creationId xmlns:a16="http://schemas.microsoft.com/office/drawing/2014/main" id="{C98CC84D-6FE7-9176-9F2E-29988292E3CA}"/>
              </a:ext>
            </a:extLst>
          </p:cNvPr>
          <p:cNvSpPr txBox="1"/>
          <p:nvPr/>
        </p:nvSpPr>
        <p:spPr bwMode="auto">
          <a:xfrm>
            <a:off x="1992163" y="3368379"/>
            <a:ext cx="1464937" cy="584775"/>
          </a:xfrm>
          <a:prstGeom prst="rect">
            <a:avLst/>
          </a:prstGeom>
          <a:noFill/>
        </p:spPr>
        <p:txBody>
          <a:bodyPr wrap="square">
            <a:spAutoFit/>
          </a:bodyPr>
          <a:lstStyle/>
          <a:p>
            <a:pPr algn="ctr">
              <a:defRPr/>
            </a:pPr>
            <a:r>
              <a:rPr lang="en-US" sz="1600" b="1" dirty="0">
                <a:solidFill>
                  <a:schemeClr val="bg1"/>
                </a:solidFill>
                <a:effectLst>
                  <a:outerShdw blurRad="38100" dist="38100" dir="2700000" algn="tl">
                    <a:srgbClr val="000000">
                      <a:alpha val="43137"/>
                    </a:srgbClr>
                  </a:outerShdw>
                </a:effectLst>
                <a:latin typeface="Calibri" pitchFamily="34" charset="0"/>
              </a:rPr>
              <a:t>Geopolitical</a:t>
            </a:r>
          </a:p>
          <a:p>
            <a:pPr algn="ctr">
              <a:defRPr/>
            </a:pPr>
            <a:r>
              <a:rPr lang="en-US" sz="1600" b="1" dirty="0">
                <a:solidFill>
                  <a:schemeClr val="bg1"/>
                </a:solidFill>
                <a:effectLst>
                  <a:outerShdw blurRad="38100" dist="38100" dir="2700000" algn="tl">
                    <a:srgbClr val="000000">
                      <a:alpha val="43137"/>
                    </a:srgbClr>
                  </a:outerShdw>
                </a:effectLst>
                <a:latin typeface="Calibri" pitchFamily="34" charset="0"/>
              </a:rPr>
              <a:t>Leadership</a:t>
            </a:r>
          </a:p>
        </p:txBody>
      </p:sp>
      <p:sp>
        <p:nvSpPr>
          <p:cNvPr id="6" name="TextBox 5">
            <a:extLst>
              <a:ext uri="{FF2B5EF4-FFF2-40B4-BE49-F238E27FC236}">
                <a16:creationId xmlns:a16="http://schemas.microsoft.com/office/drawing/2014/main" id="{862E0799-95B5-7800-627E-FC20F234B545}"/>
              </a:ext>
            </a:extLst>
          </p:cNvPr>
          <p:cNvSpPr txBox="1"/>
          <p:nvPr/>
        </p:nvSpPr>
        <p:spPr bwMode="auto">
          <a:xfrm>
            <a:off x="3438121" y="2089641"/>
            <a:ext cx="1683228" cy="584775"/>
          </a:xfrm>
          <a:prstGeom prst="rect">
            <a:avLst/>
          </a:prstGeom>
          <a:noFill/>
        </p:spPr>
        <p:txBody>
          <a:bodyPr>
            <a:spAutoFit/>
          </a:bodyPr>
          <a:lstStyle/>
          <a:p>
            <a:pPr algn="ctr">
              <a:defRPr/>
            </a:pPr>
            <a:r>
              <a:rPr lang="en-US" sz="1600" b="1" dirty="0">
                <a:solidFill>
                  <a:schemeClr val="bg1"/>
                </a:solidFill>
                <a:effectLst>
                  <a:outerShdw blurRad="38100" dist="38100" dir="2700000" algn="tl">
                    <a:srgbClr val="000000">
                      <a:alpha val="43137"/>
                    </a:srgbClr>
                  </a:outerShdw>
                </a:effectLst>
                <a:latin typeface="Calibri" pitchFamily="34" charset="0"/>
              </a:rPr>
              <a:t>Personal</a:t>
            </a:r>
          </a:p>
          <a:p>
            <a:pPr algn="ctr">
              <a:defRPr/>
            </a:pPr>
            <a:r>
              <a:rPr lang="en-US" sz="1600" b="1" dirty="0">
                <a:solidFill>
                  <a:schemeClr val="bg1"/>
                </a:solidFill>
                <a:effectLst>
                  <a:outerShdw blurRad="38100" dist="38100" dir="2700000" algn="tl">
                    <a:srgbClr val="000000">
                      <a:alpha val="43137"/>
                    </a:srgbClr>
                  </a:outerShdw>
                </a:effectLst>
                <a:latin typeface="Calibri" pitchFamily="34" charset="0"/>
              </a:rPr>
              <a:t>Leadership</a:t>
            </a:r>
          </a:p>
        </p:txBody>
      </p:sp>
      <p:sp>
        <p:nvSpPr>
          <p:cNvPr id="7" name="TextBox 6">
            <a:extLst>
              <a:ext uri="{FF2B5EF4-FFF2-40B4-BE49-F238E27FC236}">
                <a16:creationId xmlns:a16="http://schemas.microsoft.com/office/drawing/2014/main" id="{E2AFDEFF-A85D-FE20-EAB5-C6321A0AE3E3}"/>
              </a:ext>
            </a:extLst>
          </p:cNvPr>
          <p:cNvSpPr txBox="1"/>
          <p:nvPr/>
        </p:nvSpPr>
        <p:spPr bwMode="auto">
          <a:xfrm>
            <a:off x="3420524" y="4576443"/>
            <a:ext cx="1831748" cy="584775"/>
          </a:xfrm>
          <a:prstGeom prst="rect">
            <a:avLst/>
          </a:prstGeom>
          <a:noFill/>
        </p:spPr>
        <p:txBody>
          <a:bodyPr>
            <a:spAutoFit/>
          </a:bodyPr>
          <a:lstStyle/>
          <a:p>
            <a:pPr algn="ctr">
              <a:defRPr/>
            </a:pPr>
            <a:r>
              <a:rPr lang="en-US" sz="1600" b="1" dirty="0">
                <a:effectLst>
                  <a:innerShdw blurRad="63500" dist="50800">
                    <a:prstClr val="black">
                      <a:alpha val="50000"/>
                    </a:prstClr>
                  </a:innerShdw>
                </a:effectLst>
                <a:latin typeface="Calibri" pitchFamily="34" charset="0"/>
              </a:rPr>
              <a:t>Enterprise</a:t>
            </a:r>
          </a:p>
          <a:p>
            <a:pPr algn="ctr">
              <a:defRPr/>
            </a:pPr>
            <a:r>
              <a:rPr lang="en-US" sz="1600" b="1" dirty="0">
                <a:effectLst>
                  <a:innerShdw blurRad="63500" dist="50800">
                    <a:prstClr val="black">
                      <a:alpha val="50000"/>
                    </a:prstClr>
                  </a:innerShdw>
                </a:effectLst>
                <a:latin typeface="Calibri" pitchFamily="34" charset="0"/>
              </a:rPr>
              <a:t>Leadership</a:t>
            </a:r>
          </a:p>
        </p:txBody>
      </p:sp>
      <p:sp>
        <p:nvSpPr>
          <p:cNvPr id="2" name="Rounded Rectangle 4">
            <a:extLst>
              <a:ext uri="{FF2B5EF4-FFF2-40B4-BE49-F238E27FC236}">
                <a16:creationId xmlns:a16="http://schemas.microsoft.com/office/drawing/2014/main" id="{DC9D071D-98DB-2646-4E48-620ABA07B768}"/>
              </a:ext>
            </a:extLst>
          </p:cNvPr>
          <p:cNvSpPr/>
          <p:nvPr/>
        </p:nvSpPr>
        <p:spPr bwMode="auto">
          <a:xfrm>
            <a:off x="1918401" y="1035086"/>
            <a:ext cx="1251973" cy="716523"/>
          </a:xfrm>
          <a:prstGeom prst="roundRect">
            <a:avLst/>
          </a:prstGeom>
          <a:solidFill>
            <a:schemeClr val="bg1">
              <a:lumMod val="65000"/>
            </a:schemeClr>
          </a:solid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rgbClr val="FFFFFF"/>
                </a:solidFill>
                <a:latin typeface="Calibri" pitchFamily="34" charset="0"/>
              </a:rPr>
              <a:t>Self-Management</a:t>
            </a:r>
          </a:p>
        </p:txBody>
      </p:sp>
      <p:sp>
        <p:nvSpPr>
          <p:cNvPr id="4" name="Rounded Rectangle 28">
            <a:extLst>
              <a:ext uri="{FF2B5EF4-FFF2-40B4-BE49-F238E27FC236}">
                <a16:creationId xmlns:a16="http://schemas.microsoft.com/office/drawing/2014/main" id="{823F501D-6F3E-0618-024D-91EFB6609F09}"/>
              </a:ext>
            </a:extLst>
          </p:cNvPr>
          <p:cNvSpPr/>
          <p:nvPr/>
        </p:nvSpPr>
        <p:spPr bwMode="auto">
          <a:xfrm>
            <a:off x="3342320" y="1035086"/>
            <a:ext cx="1278048" cy="716523"/>
          </a:xfrm>
          <a:prstGeom prst="roundRect">
            <a:avLst/>
          </a:prstGeom>
          <a:solidFill>
            <a:schemeClr val="bg1">
              <a:lumMod val="65000"/>
            </a:schemeClr>
          </a:solid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latin typeface="Calibri" pitchFamily="34" charset="0"/>
              </a:rPr>
              <a:t>Self-Development</a:t>
            </a:r>
          </a:p>
        </p:txBody>
      </p:sp>
      <p:sp>
        <p:nvSpPr>
          <p:cNvPr id="10289" name="Rounded Rectangle 4">
            <a:extLst>
              <a:ext uri="{FF2B5EF4-FFF2-40B4-BE49-F238E27FC236}">
                <a16:creationId xmlns:a16="http://schemas.microsoft.com/office/drawing/2014/main" id="{FFFB9ABE-5A9C-983C-2D4C-2D53867C540B}"/>
              </a:ext>
            </a:extLst>
          </p:cNvPr>
          <p:cNvSpPr>
            <a:spLocks noChangeArrowheads="1"/>
          </p:cNvSpPr>
          <p:nvPr/>
        </p:nvSpPr>
        <p:spPr bwMode="auto">
          <a:xfrm>
            <a:off x="7319640" y="3849640"/>
            <a:ext cx="1458514" cy="716523"/>
          </a:xfrm>
          <a:prstGeom prst="roundRect">
            <a:avLst>
              <a:gd name="adj" fmla="val 16667"/>
            </a:avLst>
          </a:prstGeom>
          <a:solidFill>
            <a:srgbClr val="376092"/>
          </a:solidFill>
          <a:ln w="25400" algn="ctr">
            <a:solidFill>
              <a:schemeClr val="tx1"/>
            </a:solidFill>
            <a:round/>
            <a:headEnd/>
            <a:tailEnd/>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400" dirty="0">
                <a:solidFill>
                  <a:srgbClr val="FFFFFF"/>
                </a:solidFill>
                <a:latin typeface="Calibri" pitchFamily="34" charset="0"/>
              </a:rPr>
              <a:t>Development of People</a:t>
            </a:r>
          </a:p>
        </p:txBody>
      </p:sp>
      <p:sp>
        <p:nvSpPr>
          <p:cNvPr id="10287" name="Rounded Rectangle 28">
            <a:extLst>
              <a:ext uri="{FF2B5EF4-FFF2-40B4-BE49-F238E27FC236}">
                <a16:creationId xmlns:a16="http://schemas.microsoft.com/office/drawing/2014/main" id="{2735FFB4-F754-0E3D-7FA5-07CC97347CF8}"/>
              </a:ext>
            </a:extLst>
          </p:cNvPr>
          <p:cNvSpPr>
            <a:spLocks noChangeArrowheads="1"/>
          </p:cNvSpPr>
          <p:nvPr/>
        </p:nvSpPr>
        <p:spPr bwMode="auto">
          <a:xfrm>
            <a:off x="7344284" y="4759558"/>
            <a:ext cx="1433870" cy="716523"/>
          </a:xfrm>
          <a:prstGeom prst="roundRect">
            <a:avLst>
              <a:gd name="adj" fmla="val 16667"/>
            </a:avLst>
          </a:prstGeom>
          <a:solidFill>
            <a:srgbClr val="376092"/>
          </a:solidFill>
          <a:ln w="25400" algn="ctr">
            <a:solidFill>
              <a:schemeClr val="tx1"/>
            </a:solidFill>
            <a:round/>
            <a:headEnd/>
            <a:tailEnd/>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400" dirty="0">
                <a:solidFill>
                  <a:srgbClr val="FFFFFF"/>
                </a:solidFill>
                <a:latin typeface="Calibri" pitchFamily="34" charset="0"/>
              </a:rPr>
              <a:t>Inclusion and Respect</a:t>
            </a:r>
          </a:p>
        </p:txBody>
      </p:sp>
      <p:sp>
        <p:nvSpPr>
          <p:cNvPr id="10285" name="Rounded Rectangle 31">
            <a:extLst>
              <a:ext uri="{FF2B5EF4-FFF2-40B4-BE49-F238E27FC236}">
                <a16:creationId xmlns:a16="http://schemas.microsoft.com/office/drawing/2014/main" id="{6DC1F1AD-AC4E-CFAE-F578-E8B2CF2DC62F}"/>
              </a:ext>
            </a:extLst>
          </p:cNvPr>
          <p:cNvSpPr>
            <a:spLocks noChangeArrowheads="1"/>
          </p:cNvSpPr>
          <p:nvPr/>
        </p:nvSpPr>
        <p:spPr bwMode="auto">
          <a:xfrm>
            <a:off x="7345191" y="1885840"/>
            <a:ext cx="1432963" cy="716523"/>
          </a:xfrm>
          <a:prstGeom prst="roundRect">
            <a:avLst>
              <a:gd name="adj" fmla="val 16667"/>
            </a:avLst>
          </a:prstGeom>
          <a:solidFill>
            <a:srgbClr val="376092"/>
          </a:solidFill>
          <a:ln w="25400" algn="ctr">
            <a:solidFill>
              <a:schemeClr val="tx1"/>
            </a:solidFill>
            <a:round/>
            <a:headEnd/>
            <a:tailEnd/>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400" dirty="0">
                <a:solidFill>
                  <a:srgbClr val="FFFFFF"/>
                </a:solidFill>
                <a:latin typeface="Calibri" pitchFamily="34" charset="0"/>
              </a:rPr>
              <a:t>Team</a:t>
            </a:r>
          </a:p>
          <a:p>
            <a:pPr algn="ctr" eaLnBrk="1" hangingPunct="1"/>
            <a:r>
              <a:rPr lang="en-US" altLang="en-US" sz="1400" dirty="0">
                <a:solidFill>
                  <a:srgbClr val="FFFFFF"/>
                </a:solidFill>
                <a:latin typeface="Calibri" pitchFamily="34" charset="0"/>
              </a:rPr>
              <a:t>Management</a:t>
            </a:r>
          </a:p>
        </p:txBody>
      </p:sp>
      <p:sp>
        <p:nvSpPr>
          <p:cNvPr id="13" name="Rounded Rectangle 16">
            <a:extLst>
              <a:ext uri="{FF2B5EF4-FFF2-40B4-BE49-F238E27FC236}">
                <a16:creationId xmlns:a16="http://schemas.microsoft.com/office/drawing/2014/main" id="{5BFD3D7A-AC09-706F-CC0F-D7F3DF13A694}"/>
              </a:ext>
            </a:extLst>
          </p:cNvPr>
          <p:cNvSpPr>
            <a:spLocks noChangeArrowheads="1"/>
          </p:cNvSpPr>
          <p:nvPr/>
        </p:nvSpPr>
        <p:spPr bwMode="auto">
          <a:xfrm>
            <a:off x="7323701" y="2933857"/>
            <a:ext cx="1454453" cy="716523"/>
          </a:xfrm>
          <a:prstGeom prst="roundRect">
            <a:avLst>
              <a:gd name="adj" fmla="val 16667"/>
            </a:avLst>
          </a:prstGeom>
          <a:solidFill>
            <a:srgbClr val="376092"/>
          </a:solidFill>
          <a:ln w="25400" algn="ctr">
            <a:solidFill>
              <a:schemeClr val="tx1"/>
            </a:solidFill>
            <a:round/>
            <a:headEnd/>
            <a:tailEnd/>
          </a:ln>
        </p:spPr>
        <p:txBody>
          <a:bodyPr anchor="ctr"/>
          <a:lstStyle/>
          <a:p>
            <a:pPr algn="ctr"/>
            <a:r>
              <a:rPr lang="en-US" altLang="en-US" sz="1400" dirty="0">
                <a:solidFill>
                  <a:srgbClr val="FFFFFF"/>
                </a:solidFill>
                <a:latin typeface="Calibri" pitchFamily="34" charset="0"/>
              </a:rPr>
              <a:t>Effective Communication and Influence</a:t>
            </a:r>
          </a:p>
        </p:txBody>
      </p:sp>
      <p:sp>
        <p:nvSpPr>
          <p:cNvPr id="14" name="Rounded Rectangle 4">
            <a:extLst>
              <a:ext uri="{FF2B5EF4-FFF2-40B4-BE49-F238E27FC236}">
                <a16:creationId xmlns:a16="http://schemas.microsoft.com/office/drawing/2014/main" id="{EBB93CEA-663E-81B8-86E2-16BD5216E6C4}"/>
              </a:ext>
            </a:extLst>
          </p:cNvPr>
          <p:cNvSpPr/>
          <p:nvPr/>
        </p:nvSpPr>
        <p:spPr bwMode="auto">
          <a:xfrm>
            <a:off x="6338333" y="5605868"/>
            <a:ext cx="1299540" cy="716523"/>
          </a:xfrm>
          <a:prstGeom prst="roundRect">
            <a:avLst/>
          </a:prstGeom>
          <a:solidFill>
            <a:srgbClr val="F4D80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tx1"/>
                </a:solidFill>
                <a:latin typeface="Calibri" pitchFamily="34" charset="0"/>
              </a:rPr>
              <a:t>Stakeholder Management</a:t>
            </a:r>
          </a:p>
        </p:txBody>
      </p:sp>
      <p:sp>
        <p:nvSpPr>
          <p:cNvPr id="15" name="Rounded Rectangle 28">
            <a:extLst>
              <a:ext uri="{FF2B5EF4-FFF2-40B4-BE49-F238E27FC236}">
                <a16:creationId xmlns:a16="http://schemas.microsoft.com/office/drawing/2014/main" id="{9423D13D-3372-1226-54D2-D056DF717F1D}"/>
              </a:ext>
            </a:extLst>
          </p:cNvPr>
          <p:cNvSpPr/>
          <p:nvPr/>
        </p:nvSpPr>
        <p:spPr bwMode="auto">
          <a:xfrm>
            <a:off x="3342320" y="5637075"/>
            <a:ext cx="1162334" cy="716523"/>
          </a:xfrm>
          <a:prstGeom prst="roundRect">
            <a:avLst/>
          </a:prstGeom>
          <a:solidFill>
            <a:srgbClr val="F4D80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tx1"/>
                </a:solidFill>
                <a:latin typeface="Calibri" pitchFamily="34" charset="0"/>
              </a:rPr>
              <a:t>Strategic</a:t>
            </a:r>
          </a:p>
          <a:p>
            <a:pPr algn="ctr">
              <a:defRPr/>
            </a:pPr>
            <a:r>
              <a:rPr lang="en-US" sz="1400" dirty="0">
                <a:solidFill>
                  <a:schemeClr val="tx1"/>
                </a:solidFill>
                <a:latin typeface="Calibri" pitchFamily="34" charset="0"/>
              </a:rPr>
              <a:t>Innovation</a:t>
            </a:r>
          </a:p>
        </p:txBody>
      </p:sp>
      <p:sp>
        <p:nvSpPr>
          <p:cNvPr id="16" name="Rounded Rectangle 31">
            <a:extLst>
              <a:ext uri="{FF2B5EF4-FFF2-40B4-BE49-F238E27FC236}">
                <a16:creationId xmlns:a16="http://schemas.microsoft.com/office/drawing/2014/main" id="{AA827442-5C3C-A3EB-F3F2-F927F50E85CF}"/>
              </a:ext>
            </a:extLst>
          </p:cNvPr>
          <p:cNvSpPr/>
          <p:nvPr/>
        </p:nvSpPr>
        <p:spPr bwMode="auto">
          <a:xfrm>
            <a:off x="4707457" y="5620133"/>
            <a:ext cx="1428073" cy="716523"/>
          </a:xfrm>
          <a:prstGeom prst="roundRect">
            <a:avLst/>
          </a:prstGeom>
          <a:solidFill>
            <a:srgbClr val="F4D80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tx1"/>
                </a:solidFill>
                <a:latin typeface="Calibri" pitchFamily="34" charset="0"/>
              </a:rPr>
              <a:t>Systemic Decision-Making</a:t>
            </a:r>
          </a:p>
        </p:txBody>
      </p:sp>
      <p:sp>
        <p:nvSpPr>
          <p:cNvPr id="18" name="Rounded Rectangle 16">
            <a:extLst>
              <a:ext uri="{FF2B5EF4-FFF2-40B4-BE49-F238E27FC236}">
                <a16:creationId xmlns:a16="http://schemas.microsoft.com/office/drawing/2014/main" id="{F8957D2C-B80E-7B11-960B-D16D7FB90DD5}"/>
              </a:ext>
            </a:extLst>
          </p:cNvPr>
          <p:cNvSpPr/>
          <p:nvPr/>
        </p:nvSpPr>
        <p:spPr bwMode="auto">
          <a:xfrm>
            <a:off x="1766220" y="5620133"/>
            <a:ext cx="1288535" cy="788298"/>
          </a:xfrm>
          <a:prstGeom prst="roundRect">
            <a:avLst/>
          </a:prstGeom>
          <a:solidFill>
            <a:srgbClr val="F4D80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tx1"/>
                </a:solidFill>
                <a:latin typeface="Calibri" pitchFamily="34" charset="0"/>
              </a:rPr>
              <a:t>Strategic</a:t>
            </a:r>
          </a:p>
          <a:p>
            <a:pPr algn="ctr">
              <a:defRPr/>
            </a:pPr>
            <a:r>
              <a:rPr lang="en-US" sz="1400" dirty="0">
                <a:solidFill>
                  <a:schemeClr val="tx1"/>
                </a:solidFill>
                <a:latin typeface="Calibri" pitchFamily="34" charset="0"/>
              </a:rPr>
              <a:t>Vision</a:t>
            </a:r>
          </a:p>
        </p:txBody>
      </p:sp>
      <p:sp>
        <p:nvSpPr>
          <p:cNvPr id="17" name="Rounded Rectangle 16">
            <a:extLst>
              <a:ext uri="{FF2B5EF4-FFF2-40B4-BE49-F238E27FC236}">
                <a16:creationId xmlns:a16="http://schemas.microsoft.com/office/drawing/2014/main" id="{F94DCA4F-A209-A3FD-7666-5185CC9AC04B}"/>
              </a:ext>
            </a:extLst>
          </p:cNvPr>
          <p:cNvSpPr>
            <a:spLocks noChangeArrowheads="1"/>
          </p:cNvSpPr>
          <p:nvPr/>
        </p:nvSpPr>
        <p:spPr bwMode="auto">
          <a:xfrm>
            <a:off x="324069" y="4861888"/>
            <a:ext cx="1594332" cy="716523"/>
          </a:xfrm>
          <a:prstGeom prst="roundRect">
            <a:avLst>
              <a:gd name="adj" fmla="val 16667"/>
            </a:avLst>
          </a:prstGeom>
          <a:solidFill>
            <a:srgbClr val="953735"/>
          </a:solidFill>
          <a:ln w="25400" algn="ctr">
            <a:solidFill>
              <a:srgbClr val="0D3661"/>
            </a:solidFill>
            <a:round/>
            <a:headEnd/>
            <a:tailEnd/>
          </a:ln>
        </p:spPr>
        <p:txBody>
          <a:bodyPr anchor="ctr"/>
          <a:lstStyle/>
          <a:p>
            <a:pPr algn="ctr"/>
            <a:r>
              <a:rPr lang="en-US" altLang="en-US" sz="1400" dirty="0">
                <a:solidFill>
                  <a:schemeClr val="bg1"/>
                </a:solidFill>
                <a:latin typeface="Calibri" pitchFamily="34" charset="0"/>
              </a:rPr>
              <a:t>Global Agility and Resiliency</a:t>
            </a:r>
          </a:p>
        </p:txBody>
      </p:sp>
      <p:sp>
        <p:nvSpPr>
          <p:cNvPr id="10265" name="Rounded Rectangle 16">
            <a:extLst>
              <a:ext uri="{FF2B5EF4-FFF2-40B4-BE49-F238E27FC236}">
                <a16:creationId xmlns:a16="http://schemas.microsoft.com/office/drawing/2014/main" id="{48A8F2E9-1CCA-A63E-EDC3-6641AFFE6C19}"/>
              </a:ext>
            </a:extLst>
          </p:cNvPr>
          <p:cNvSpPr>
            <a:spLocks noChangeArrowheads="1"/>
          </p:cNvSpPr>
          <p:nvPr/>
        </p:nvSpPr>
        <p:spPr bwMode="auto">
          <a:xfrm>
            <a:off x="281098" y="2856923"/>
            <a:ext cx="1637303" cy="716523"/>
          </a:xfrm>
          <a:prstGeom prst="roundRect">
            <a:avLst>
              <a:gd name="adj" fmla="val 16667"/>
            </a:avLst>
          </a:prstGeom>
          <a:solidFill>
            <a:srgbClr val="953735"/>
          </a:solidFill>
          <a:ln w="25400" algn="ctr">
            <a:solidFill>
              <a:srgbClr val="0D3661"/>
            </a:solidFill>
            <a:round/>
            <a:headEnd/>
            <a:tailEnd/>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400">
                <a:solidFill>
                  <a:schemeClr val="bg1"/>
                </a:solidFill>
                <a:latin typeface="Calibri" pitchFamily="34" charset="0"/>
              </a:rPr>
              <a:t>Geopolitical Risk and Opportunity</a:t>
            </a:r>
            <a:endParaRPr lang="en-US" altLang="en-US" sz="1400" dirty="0">
              <a:solidFill>
                <a:schemeClr val="bg1"/>
              </a:solidFill>
              <a:latin typeface="Calibri" pitchFamily="34" charset="0"/>
            </a:endParaRPr>
          </a:p>
        </p:txBody>
      </p:sp>
      <p:sp>
        <p:nvSpPr>
          <p:cNvPr id="10266" name="Rounded Rectangle 16">
            <a:extLst>
              <a:ext uri="{FF2B5EF4-FFF2-40B4-BE49-F238E27FC236}">
                <a16:creationId xmlns:a16="http://schemas.microsoft.com/office/drawing/2014/main" id="{1591D522-AD77-B08B-6D96-F317F1453073}"/>
              </a:ext>
            </a:extLst>
          </p:cNvPr>
          <p:cNvSpPr>
            <a:spLocks noChangeArrowheads="1"/>
          </p:cNvSpPr>
          <p:nvPr/>
        </p:nvSpPr>
        <p:spPr bwMode="auto">
          <a:xfrm>
            <a:off x="310298" y="3870066"/>
            <a:ext cx="1608103" cy="716523"/>
          </a:xfrm>
          <a:prstGeom prst="roundRect">
            <a:avLst>
              <a:gd name="adj" fmla="val 16667"/>
            </a:avLst>
          </a:prstGeom>
          <a:solidFill>
            <a:srgbClr val="953735"/>
          </a:solidFill>
          <a:ln w="25400" algn="ctr">
            <a:solidFill>
              <a:srgbClr val="0D3661"/>
            </a:solidFill>
            <a:round/>
            <a:headEnd/>
            <a:tailEnd/>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400" dirty="0">
                <a:solidFill>
                  <a:schemeClr val="bg1"/>
                </a:solidFill>
                <a:latin typeface="Calibri" pitchFamily="34" charset="0"/>
              </a:rPr>
              <a:t>Global Value Chain Redesign</a:t>
            </a:r>
          </a:p>
        </p:txBody>
      </p:sp>
      <p:sp>
        <p:nvSpPr>
          <p:cNvPr id="10267" name="Rounded Rectangle 16">
            <a:extLst>
              <a:ext uri="{FF2B5EF4-FFF2-40B4-BE49-F238E27FC236}">
                <a16:creationId xmlns:a16="http://schemas.microsoft.com/office/drawing/2014/main" id="{799241A4-FA83-6DD8-8951-B5A2948209AF}"/>
              </a:ext>
            </a:extLst>
          </p:cNvPr>
          <p:cNvSpPr>
            <a:spLocks noChangeArrowheads="1"/>
          </p:cNvSpPr>
          <p:nvPr/>
        </p:nvSpPr>
        <p:spPr bwMode="auto">
          <a:xfrm>
            <a:off x="295081" y="1957893"/>
            <a:ext cx="1623320" cy="716523"/>
          </a:xfrm>
          <a:prstGeom prst="roundRect">
            <a:avLst>
              <a:gd name="adj" fmla="val 16667"/>
            </a:avLst>
          </a:prstGeom>
          <a:solidFill>
            <a:srgbClr val="953735"/>
          </a:solidFill>
          <a:ln w="25400" algn="ctr">
            <a:solidFill>
              <a:srgbClr val="0D3661"/>
            </a:solidFill>
            <a:round/>
            <a:headEnd/>
            <a:tailEnd/>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400" dirty="0">
                <a:solidFill>
                  <a:schemeClr val="bg1"/>
                </a:solidFill>
                <a:latin typeface="Calibri" pitchFamily="34" charset="0"/>
              </a:rPr>
              <a:t>Contested World Order</a:t>
            </a:r>
          </a:p>
        </p:txBody>
      </p:sp>
      <p:sp>
        <p:nvSpPr>
          <p:cNvPr id="3" name="Rounded Rectangle 31">
            <a:extLst>
              <a:ext uri="{FF2B5EF4-FFF2-40B4-BE49-F238E27FC236}">
                <a16:creationId xmlns:a16="http://schemas.microsoft.com/office/drawing/2014/main" id="{FEEC274C-D2B2-AFEA-8E04-A4109696FBC8}"/>
              </a:ext>
            </a:extLst>
          </p:cNvPr>
          <p:cNvSpPr/>
          <p:nvPr/>
        </p:nvSpPr>
        <p:spPr bwMode="auto">
          <a:xfrm>
            <a:off x="6407967" y="1044217"/>
            <a:ext cx="1440633" cy="716523"/>
          </a:xfrm>
          <a:prstGeom prst="roundRect">
            <a:avLst/>
          </a:prstGeom>
          <a:solidFill>
            <a:schemeClr val="bg1">
              <a:lumMod val="65000"/>
            </a:schemeClr>
          </a:solid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latin typeface="Calibri" pitchFamily="34" charset="0"/>
              </a:rPr>
              <a:t>Ethics and Integrity</a:t>
            </a:r>
          </a:p>
        </p:txBody>
      </p:sp>
      <p:sp>
        <p:nvSpPr>
          <p:cNvPr id="29" name="Rounded Rectangle 28">
            <a:extLst>
              <a:ext uri="{FF2B5EF4-FFF2-40B4-BE49-F238E27FC236}">
                <a16:creationId xmlns:a16="http://schemas.microsoft.com/office/drawing/2014/main" id="{27D88982-A17C-FC4B-8014-C84D4D4690E1}"/>
              </a:ext>
            </a:extLst>
          </p:cNvPr>
          <p:cNvSpPr/>
          <p:nvPr/>
        </p:nvSpPr>
        <p:spPr bwMode="auto">
          <a:xfrm>
            <a:off x="4848501" y="1044217"/>
            <a:ext cx="1376253" cy="716523"/>
          </a:xfrm>
          <a:prstGeom prst="roundRect">
            <a:avLst/>
          </a:prstGeom>
          <a:solidFill>
            <a:schemeClr val="bg1">
              <a:lumMod val="65000"/>
            </a:schemeClr>
          </a:solidFill>
          <a:ln>
            <a:solidFill>
              <a:schemeClr val="accent5">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latin typeface="Calibri" pitchFamily="34" charset="0"/>
              </a:rPr>
              <a:t>Diversity and Cultural Awareness</a:t>
            </a:r>
          </a:p>
        </p:txBody>
      </p:sp>
      <p:sp>
        <p:nvSpPr>
          <p:cNvPr id="10" name="Rectangle 9">
            <a:extLst>
              <a:ext uri="{FF2B5EF4-FFF2-40B4-BE49-F238E27FC236}">
                <a16:creationId xmlns:a16="http://schemas.microsoft.com/office/drawing/2014/main" id="{E57F875F-44C9-B9C6-479E-25AADE0F9B8B}"/>
              </a:ext>
            </a:extLst>
          </p:cNvPr>
          <p:cNvSpPr/>
          <p:nvPr/>
        </p:nvSpPr>
        <p:spPr bwMode="auto">
          <a:xfrm>
            <a:off x="2144704" y="3309930"/>
            <a:ext cx="1364247" cy="766626"/>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t>Global</a:t>
            </a:r>
            <a:endParaRPr kumimoji="0" lang="en-US" sz="1800" b="0" i="0" u="none" strike="noStrike" cap="none" normalizeH="0" baseline="0" dirty="0">
              <a:ln>
                <a:noFill/>
              </a:ln>
              <a:solidFill>
                <a:schemeClr val="tx1"/>
              </a:solidFill>
              <a:effectLst/>
              <a:latin typeface="Tahoma"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dirty="0"/>
              <a:t>Leadership</a:t>
            </a:r>
            <a:endParaRPr kumimoji="0" lang="en-US" sz="1800" b="0" i="0" u="none" strike="noStrike" cap="none" normalizeH="0" baseline="0" dirty="0">
              <a:ln>
                <a:noFill/>
              </a:ln>
              <a:solidFill>
                <a:schemeClr val="tx1"/>
              </a:solidFill>
              <a:effectLst/>
              <a:latin typeface="Tahoma" pitchFamily="34" charset="0"/>
            </a:endParaRPr>
          </a:p>
        </p:txBody>
      </p:sp>
    </p:spTree>
    <p:extLst>
      <p:ext uri="{BB962C8B-B14F-4D97-AF65-F5344CB8AC3E}">
        <p14:creationId xmlns:p14="http://schemas.microsoft.com/office/powerpoint/2010/main" val="208525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BD993-46D5-430A-A952-739B64AE0A3A}"/>
              </a:ext>
            </a:extLst>
          </p:cNvPr>
          <p:cNvSpPr>
            <a:spLocks noGrp="1"/>
          </p:cNvSpPr>
          <p:nvPr>
            <p:ph type="title"/>
          </p:nvPr>
        </p:nvSpPr>
        <p:spPr>
          <a:xfrm>
            <a:off x="914400" y="286940"/>
            <a:ext cx="7793037" cy="1081087"/>
          </a:xfrm>
        </p:spPr>
        <p:txBody>
          <a:bodyPr/>
          <a:lstStyle/>
          <a:p>
            <a:r>
              <a:rPr lang="en-US" dirty="0"/>
              <a:t>Glo</a:t>
            </a:r>
            <a:r>
              <a:rPr lang="en-US" sz="2800" dirty="0"/>
              <a:t>bal Value Chains (as Designed) Led to Offshoring of US Manufacturing Capacity</a:t>
            </a:r>
          </a:p>
        </p:txBody>
      </p:sp>
      <p:pic>
        <p:nvPicPr>
          <p:cNvPr id="5" name="Content Placeholder 4">
            <a:extLst>
              <a:ext uri="{FF2B5EF4-FFF2-40B4-BE49-F238E27FC236}">
                <a16:creationId xmlns:a16="http://schemas.microsoft.com/office/drawing/2014/main" id="{07B5D411-8977-4B81-8254-CCB913BE1EE4}"/>
              </a:ext>
            </a:extLst>
          </p:cNvPr>
          <p:cNvPicPr>
            <a:picLocks noGrp="1" noChangeAspect="1"/>
          </p:cNvPicPr>
          <p:nvPr>
            <p:ph idx="1"/>
          </p:nvPr>
        </p:nvPicPr>
        <p:blipFill>
          <a:blip r:embed="rId2"/>
          <a:stretch>
            <a:fillRect/>
          </a:stretch>
        </p:blipFill>
        <p:spPr>
          <a:xfrm>
            <a:off x="135852" y="1905000"/>
            <a:ext cx="8379498" cy="4191000"/>
          </a:xfrm>
        </p:spPr>
      </p:pic>
      <p:sp>
        <p:nvSpPr>
          <p:cNvPr id="3" name="TextBox 2">
            <a:extLst>
              <a:ext uri="{FF2B5EF4-FFF2-40B4-BE49-F238E27FC236}">
                <a16:creationId xmlns:a16="http://schemas.microsoft.com/office/drawing/2014/main" id="{4F21AA96-2EF6-48F9-BC7A-CF24AD65984A}"/>
              </a:ext>
            </a:extLst>
          </p:cNvPr>
          <p:cNvSpPr txBox="1"/>
          <p:nvPr/>
        </p:nvSpPr>
        <p:spPr>
          <a:xfrm flipH="1">
            <a:off x="1508759" y="6479084"/>
            <a:ext cx="6604318" cy="307777"/>
          </a:xfrm>
          <a:prstGeom prst="rect">
            <a:avLst/>
          </a:prstGeom>
          <a:noFill/>
        </p:spPr>
        <p:txBody>
          <a:bodyPr wrap="square" rtlCol="0">
            <a:spAutoFit/>
          </a:bodyPr>
          <a:lstStyle/>
          <a:p>
            <a:r>
              <a:rPr lang="en-US" sz="1400" dirty="0"/>
              <a:t>Source: </a:t>
            </a:r>
            <a:r>
              <a:rPr lang="en-US" sz="1400" dirty="0">
                <a:hlinkClick r:id="rId3"/>
              </a:rPr>
              <a:t>100-day-supply-chain-review-report.pdf (whitehouse.gov)</a:t>
            </a:r>
            <a:r>
              <a:rPr lang="en-US" sz="1400" dirty="0"/>
              <a:t> </a:t>
            </a:r>
          </a:p>
        </p:txBody>
      </p:sp>
    </p:spTree>
    <p:extLst>
      <p:ext uri="{BB962C8B-B14F-4D97-AF65-F5344CB8AC3E}">
        <p14:creationId xmlns:p14="http://schemas.microsoft.com/office/powerpoint/2010/main" val="1534427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C5794-B3FD-C1C3-440E-B52E57D6A75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64720CD-2972-7ED4-3409-2AD547E75337}"/>
              </a:ext>
            </a:extLst>
          </p:cNvPr>
          <p:cNvSpPr>
            <a:spLocks noGrp="1"/>
          </p:cNvSpPr>
          <p:nvPr>
            <p:ph type="title"/>
          </p:nvPr>
        </p:nvSpPr>
        <p:spPr>
          <a:xfrm>
            <a:off x="865980" y="371475"/>
            <a:ext cx="8089107" cy="1143000"/>
          </a:xfrm>
        </p:spPr>
        <p:txBody>
          <a:bodyPr/>
          <a:lstStyle/>
          <a:p>
            <a:r>
              <a:rPr lang="en-US" dirty="0"/>
              <a:t>Offshore Outsourcing in Value Chain Emergence</a:t>
            </a:r>
          </a:p>
        </p:txBody>
      </p:sp>
      <p:sp>
        <p:nvSpPr>
          <p:cNvPr id="6" name="Content Placeholder 5">
            <a:extLst>
              <a:ext uri="{FF2B5EF4-FFF2-40B4-BE49-F238E27FC236}">
                <a16:creationId xmlns:a16="http://schemas.microsoft.com/office/drawing/2014/main" id="{D9A5DD18-E11B-ADEB-BE01-692D2A0A5155}"/>
              </a:ext>
            </a:extLst>
          </p:cNvPr>
          <p:cNvSpPr>
            <a:spLocks noGrp="1"/>
          </p:cNvSpPr>
          <p:nvPr>
            <p:ph sz="half" idx="1"/>
          </p:nvPr>
        </p:nvSpPr>
        <p:spPr>
          <a:xfrm>
            <a:off x="381000" y="1833047"/>
            <a:ext cx="4038600" cy="4114800"/>
          </a:xfrm>
        </p:spPr>
        <p:txBody>
          <a:bodyPr/>
          <a:lstStyle/>
          <a:p>
            <a:pPr marL="0" indent="0" algn="ctr">
              <a:buNone/>
            </a:pPr>
            <a:r>
              <a:rPr lang="en-US" sz="1800" i="1" u="sng" dirty="0"/>
              <a:t>Company Types</a:t>
            </a:r>
            <a:endParaRPr lang="en-US" sz="1800" i="1" dirty="0"/>
          </a:p>
          <a:p>
            <a:r>
              <a:rPr lang="en-US" sz="1800" i="1" dirty="0"/>
              <a:t>Fabless (multinational lead firm)</a:t>
            </a:r>
            <a:r>
              <a:rPr lang="en-US" sz="1800" dirty="0"/>
              <a:t> – organizations that outsource all or nearly all of their manufacturing processes; </a:t>
            </a:r>
          </a:p>
          <a:p>
            <a:r>
              <a:rPr lang="en-US" sz="1800" i="1" dirty="0"/>
              <a:t>Foundry (contract manufacturer) </a:t>
            </a:r>
            <a:r>
              <a:rPr lang="en-US" sz="1800" dirty="0"/>
              <a:t> – organizations that manufacture exclusively or nearly exclusively for other companies;</a:t>
            </a:r>
          </a:p>
          <a:p>
            <a:r>
              <a:rPr lang="en-US" sz="1800" i="1" dirty="0"/>
              <a:t>Integrated Device Manufacturer (IDM) </a:t>
            </a:r>
            <a:r>
              <a:rPr lang="en-US" sz="1800" dirty="0"/>
              <a:t>– organizations that carry out most of their own design and manufacturing;</a:t>
            </a:r>
          </a:p>
          <a:p>
            <a:pPr marL="0" indent="0">
              <a:buNone/>
            </a:pPr>
            <a:endParaRPr lang="en-US" sz="1800" dirty="0"/>
          </a:p>
          <a:p>
            <a:endParaRPr lang="en-US" dirty="0"/>
          </a:p>
        </p:txBody>
      </p:sp>
      <p:sp>
        <p:nvSpPr>
          <p:cNvPr id="7" name="Content Placeholder 6">
            <a:extLst>
              <a:ext uri="{FF2B5EF4-FFF2-40B4-BE49-F238E27FC236}">
                <a16:creationId xmlns:a16="http://schemas.microsoft.com/office/drawing/2014/main" id="{A2C3D422-3BE7-A1D7-07EF-B63B2DE9E8BF}"/>
              </a:ext>
            </a:extLst>
          </p:cNvPr>
          <p:cNvSpPr>
            <a:spLocks noGrp="1"/>
          </p:cNvSpPr>
          <p:nvPr>
            <p:ph sz="half" idx="2"/>
          </p:nvPr>
        </p:nvSpPr>
        <p:spPr/>
        <p:txBody>
          <a:bodyPr/>
          <a:lstStyle/>
          <a:p>
            <a:pPr marL="0" indent="0">
              <a:buNone/>
            </a:pPr>
            <a:r>
              <a:rPr lang="en-US" dirty="0"/>
              <a:t> </a:t>
            </a:r>
          </a:p>
        </p:txBody>
      </p:sp>
      <p:sp>
        <p:nvSpPr>
          <p:cNvPr id="2" name="TextBox 1">
            <a:extLst>
              <a:ext uri="{FF2B5EF4-FFF2-40B4-BE49-F238E27FC236}">
                <a16:creationId xmlns:a16="http://schemas.microsoft.com/office/drawing/2014/main" id="{9AD58F57-29FA-F1DE-25A6-F1986603FF01}"/>
              </a:ext>
            </a:extLst>
          </p:cNvPr>
          <p:cNvSpPr txBox="1"/>
          <p:nvPr/>
        </p:nvSpPr>
        <p:spPr>
          <a:xfrm>
            <a:off x="152400" y="6256894"/>
            <a:ext cx="9220200" cy="738664"/>
          </a:xfrm>
          <a:prstGeom prst="rect">
            <a:avLst/>
          </a:prstGeom>
          <a:noFill/>
        </p:spPr>
        <p:txBody>
          <a:bodyPr wrap="square" rtlCol="0">
            <a:spAutoFit/>
          </a:bodyPr>
          <a:lstStyle/>
          <a:p>
            <a:r>
              <a:rPr lang="en-US" sz="1200" dirty="0">
                <a:latin typeface="+mn-lt"/>
              </a:rPr>
              <a:t>SOURCE: </a:t>
            </a:r>
            <a:r>
              <a:rPr lang="en-US" sz="1200" dirty="0">
                <a:effectLst/>
                <a:latin typeface="+mn-lt"/>
                <a:ea typeface="Calibri" panose="020F0502020204030204" pitchFamily="34" charset="0"/>
                <a:cs typeface="Times New Roman" panose="02020603050405020304" pitchFamily="18" charset="0"/>
              </a:rPr>
              <a:t>DEPARTMENT OF COMMERCE. 2023. ASSESSMENT OF THE STATUS OF THE MICROELECTRONICS INDUSTRIAL BASE IN THE UNITED STATES, A STUDY CONDUCTED UNDER SECTION 705 OF THE DEFENSE PRODUCTION ACT</a:t>
            </a:r>
          </a:p>
          <a:p>
            <a:r>
              <a:rPr lang="en-US" dirty="0"/>
              <a:t> </a:t>
            </a:r>
          </a:p>
        </p:txBody>
      </p:sp>
      <p:pic>
        <p:nvPicPr>
          <p:cNvPr id="10" name="Picture 9">
            <a:extLst>
              <a:ext uri="{FF2B5EF4-FFF2-40B4-BE49-F238E27FC236}">
                <a16:creationId xmlns:a16="http://schemas.microsoft.com/office/drawing/2014/main" id="{2E3C18C9-AFE6-FB72-5CFE-0B58E56B0135}"/>
              </a:ext>
            </a:extLst>
          </p:cNvPr>
          <p:cNvPicPr>
            <a:picLocks noChangeAspect="1"/>
          </p:cNvPicPr>
          <p:nvPr/>
        </p:nvPicPr>
        <p:blipFill>
          <a:blip r:embed="rId2"/>
          <a:stretch>
            <a:fillRect/>
          </a:stretch>
        </p:blipFill>
        <p:spPr>
          <a:xfrm>
            <a:off x="4916488" y="1833047"/>
            <a:ext cx="4038600" cy="4034353"/>
          </a:xfrm>
          <a:prstGeom prst="rect">
            <a:avLst/>
          </a:prstGeom>
        </p:spPr>
      </p:pic>
    </p:spTree>
    <p:extLst>
      <p:ext uri="{BB962C8B-B14F-4D97-AF65-F5344CB8AC3E}">
        <p14:creationId xmlns:p14="http://schemas.microsoft.com/office/powerpoint/2010/main" val="3564830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144191" y="858441"/>
          <a:ext cx="1191" cy="1191"/>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3" name="Object 2" hidden="1"/>
                      <p:cNvPicPr/>
                      <p:nvPr/>
                    </p:nvPicPr>
                    <p:blipFill>
                      <a:blip r:embed="rId4"/>
                      <a:stretch>
                        <a:fillRect/>
                      </a:stretch>
                    </p:blipFill>
                    <p:spPr>
                      <a:xfrm>
                        <a:off x="1144191" y="858441"/>
                        <a:ext cx="1191" cy="1191"/>
                      </a:xfrm>
                      <a:prstGeom prst="rect">
                        <a:avLst/>
                      </a:prstGeom>
                    </p:spPr>
                  </p:pic>
                </p:oleObj>
              </mc:Fallback>
            </mc:AlternateContent>
          </a:graphicData>
        </a:graphic>
      </p:graphicFrame>
      <p:sp>
        <p:nvSpPr>
          <p:cNvPr id="2" name="Title 1"/>
          <p:cNvSpPr>
            <a:spLocks noGrp="1"/>
          </p:cNvSpPr>
          <p:nvPr>
            <p:ph type="title"/>
          </p:nvPr>
        </p:nvSpPr>
        <p:spPr>
          <a:xfrm>
            <a:off x="1069596" y="457200"/>
            <a:ext cx="7922004" cy="963215"/>
          </a:xfrm>
        </p:spPr>
        <p:txBody>
          <a:bodyPr vert="horz">
            <a:noAutofit/>
          </a:bodyPr>
          <a:lstStyle/>
          <a:p>
            <a:r>
              <a:rPr lang="en-US" sz="2800" dirty="0"/>
              <a:t>Multinational Lead Firms (by Design) Did Not Know Where Chips Were Fabricated</a:t>
            </a:r>
          </a:p>
        </p:txBody>
      </p:sp>
      <p:pic>
        <p:nvPicPr>
          <p:cNvPr id="4" name="Content Placeholder 3"/>
          <p:cNvPicPr>
            <a:picLocks noGrp="1" noChangeAspect="1"/>
          </p:cNvPicPr>
          <p:nvPr>
            <p:ph idx="1"/>
          </p:nvPr>
        </p:nvPicPr>
        <p:blipFill>
          <a:blip r:embed="rId5"/>
          <a:stretch>
            <a:fillRect/>
          </a:stretch>
        </p:blipFill>
        <p:spPr>
          <a:xfrm>
            <a:off x="799052" y="1752600"/>
            <a:ext cx="7582948" cy="4648200"/>
          </a:xfrm>
          <a:prstGeom prst="rect">
            <a:avLst/>
          </a:prstGeom>
        </p:spPr>
      </p:pic>
      <p:sp>
        <p:nvSpPr>
          <p:cNvPr id="12" name="TextBox 11"/>
          <p:cNvSpPr txBox="1"/>
          <p:nvPr/>
        </p:nvSpPr>
        <p:spPr>
          <a:xfrm>
            <a:off x="381000" y="6409819"/>
            <a:ext cx="6496050" cy="646331"/>
          </a:xfrm>
          <a:prstGeom prst="rect">
            <a:avLst/>
          </a:prstGeom>
          <a:noFill/>
        </p:spPr>
        <p:txBody>
          <a:bodyPr wrap="square" rtlCol="0">
            <a:spAutoFit/>
          </a:bodyPr>
          <a:lstStyle/>
          <a:p>
            <a:r>
              <a:rPr lang="en-US" sz="1200" dirty="0"/>
              <a:t>Source: </a:t>
            </a:r>
            <a:r>
              <a:rPr lang="en-US" sz="1200" dirty="0">
                <a:hlinkClick r:id="rId6"/>
              </a:rPr>
              <a:t>https://www.mckinsey.com/business-functions/operations/our-insights/how-covid-19-is-reshaping-supply-chains</a:t>
            </a:r>
            <a:endParaRPr lang="en-US" sz="1200" dirty="0"/>
          </a:p>
          <a:p>
            <a:endParaRPr lang="en-US" sz="1200" dirty="0"/>
          </a:p>
        </p:txBody>
      </p:sp>
    </p:spTree>
    <p:extLst>
      <p:ext uri="{BB962C8B-B14F-4D97-AF65-F5344CB8AC3E}">
        <p14:creationId xmlns:p14="http://schemas.microsoft.com/office/powerpoint/2010/main" val="1804616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6C5C6-441E-7D13-2DA6-24F269ABFECD}"/>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FCA8336-117D-49D4-BC97-7F19BD6CDD74}"/>
              </a:ext>
            </a:extLst>
          </p:cNvPr>
          <p:cNvGraphicFramePr>
            <a:graphicFrameLocks noChangeAspect="1"/>
          </p:cNvGraphicFramePr>
          <p:nvPr>
            <p:custDataLst>
              <p:tags r:id="rId1"/>
            </p:custDataLst>
          </p:nvPr>
        </p:nvGraphicFramePr>
        <p:xfrm>
          <a:off x="1144191" y="858441"/>
          <a:ext cx="1191" cy="1191"/>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6" name="Object 5" hidden="1">
                        <a:extLst>
                          <a:ext uri="{FF2B5EF4-FFF2-40B4-BE49-F238E27FC236}">
                            <a16:creationId xmlns:a16="http://schemas.microsoft.com/office/drawing/2014/main" id="{3FCA8336-117D-49D4-BC97-7F19BD6CDD74}"/>
                          </a:ext>
                        </a:extLst>
                      </p:cNvPr>
                      <p:cNvPicPr/>
                      <p:nvPr/>
                    </p:nvPicPr>
                    <p:blipFill>
                      <a:blip r:embed="rId4"/>
                      <a:stretch>
                        <a:fillRect/>
                      </a:stretch>
                    </p:blipFill>
                    <p:spPr>
                      <a:xfrm>
                        <a:off x="1144191" y="858441"/>
                        <a:ext cx="1191" cy="1191"/>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6FEFE66B-0594-2132-6EBD-A0577DC707D7}"/>
              </a:ext>
            </a:extLst>
          </p:cNvPr>
          <p:cNvSpPr>
            <a:spLocks noGrp="1"/>
          </p:cNvSpPr>
          <p:nvPr>
            <p:ph type="title"/>
          </p:nvPr>
        </p:nvSpPr>
        <p:spPr>
          <a:xfrm>
            <a:off x="838200" y="571025"/>
            <a:ext cx="7696200" cy="857250"/>
          </a:xfrm>
        </p:spPr>
        <p:txBody>
          <a:bodyPr vert="horz">
            <a:noAutofit/>
          </a:bodyPr>
          <a:lstStyle/>
          <a:p>
            <a:r>
              <a:rPr lang="en-US" dirty="0"/>
              <a:t>Lessons from the Pandemic: Chokepoints in Global Value Chains</a:t>
            </a:r>
          </a:p>
        </p:txBody>
      </p:sp>
      <p:sp>
        <p:nvSpPr>
          <p:cNvPr id="3" name="Content Placeholder 2">
            <a:extLst>
              <a:ext uri="{FF2B5EF4-FFF2-40B4-BE49-F238E27FC236}">
                <a16:creationId xmlns:a16="http://schemas.microsoft.com/office/drawing/2014/main" id="{27C151B0-6487-C962-A143-8E671FE6A6C9}"/>
              </a:ext>
            </a:extLst>
          </p:cNvPr>
          <p:cNvSpPr>
            <a:spLocks noGrp="1"/>
          </p:cNvSpPr>
          <p:nvPr>
            <p:ph sz="half" idx="1"/>
          </p:nvPr>
        </p:nvSpPr>
        <p:spPr>
          <a:xfrm>
            <a:off x="342900" y="2183607"/>
            <a:ext cx="3733800" cy="3086100"/>
          </a:xfrm>
        </p:spPr>
        <p:txBody>
          <a:bodyPr/>
          <a:lstStyle/>
          <a:p>
            <a:r>
              <a:rPr lang="en-US" sz="2400" dirty="0"/>
              <a:t>“It takes </a:t>
            </a:r>
            <a:r>
              <a:rPr lang="en-US" sz="2400" b="1" dirty="0"/>
              <a:t>2,500 parts</a:t>
            </a:r>
            <a:r>
              <a:rPr lang="en-US" sz="2400" dirty="0"/>
              <a:t> to build a car, but </a:t>
            </a:r>
            <a:r>
              <a:rPr lang="en-US" sz="2400" b="1" dirty="0"/>
              <a:t>only one</a:t>
            </a:r>
            <a:r>
              <a:rPr lang="en-US" sz="2400" dirty="0"/>
              <a:t> not to.”</a:t>
            </a:r>
          </a:p>
          <a:p>
            <a:pPr lvl="1"/>
            <a:r>
              <a:rPr lang="en-US" dirty="0">
                <a:ea typeface="+mn-lt"/>
                <a:cs typeface="+mn-lt"/>
              </a:rPr>
              <a:t>Peter </a:t>
            </a:r>
            <a:r>
              <a:rPr lang="en-US" dirty="0" err="1">
                <a:ea typeface="+mn-lt"/>
                <a:cs typeface="+mn-lt"/>
              </a:rPr>
              <a:t>Hasenkam</a:t>
            </a:r>
            <a:r>
              <a:rPr lang="en-US" dirty="0">
                <a:ea typeface="+mn-lt"/>
                <a:cs typeface="+mn-lt"/>
              </a:rPr>
              <a:t>, former head of Tesla supply chain strategy</a:t>
            </a:r>
            <a:endParaRPr lang="en-US" dirty="0">
              <a:ea typeface="Tahoma"/>
              <a:cs typeface="Tahoma"/>
            </a:endParaRPr>
          </a:p>
        </p:txBody>
      </p:sp>
      <p:sp>
        <p:nvSpPr>
          <p:cNvPr id="7" name="TextBox 6">
            <a:extLst>
              <a:ext uri="{FF2B5EF4-FFF2-40B4-BE49-F238E27FC236}">
                <a16:creationId xmlns:a16="http://schemas.microsoft.com/office/drawing/2014/main" id="{5B205F85-33C5-0C53-E2B8-81C1BB38C598}"/>
              </a:ext>
            </a:extLst>
          </p:cNvPr>
          <p:cNvSpPr txBox="1"/>
          <p:nvPr/>
        </p:nvSpPr>
        <p:spPr>
          <a:xfrm>
            <a:off x="152400" y="6286975"/>
            <a:ext cx="7391400" cy="646331"/>
          </a:xfrm>
          <a:prstGeom prst="rect">
            <a:avLst/>
          </a:prstGeom>
          <a:noFill/>
        </p:spPr>
        <p:txBody>
          <a:bodyPr wrap="square" rtlCol="0">
            <a:spAutoFit/>
          </a:bodyPr>
          <a:lstStyle/>
          <a:p>
            <a:r>
              <a:rPr lang="en-US" sz="900" dirty="0" err="1"/>
              <a:t>Source:https</a:t>
            </a:r>
            <a:r>
              <a:rPr lang="en-US" sz="900" dirty="0"/>
              <a:t>://hbr.org/2022/05/the-semiconductor-crisis-should-change-your-long-term-supply-chain-strategy;</a:t>
            </a:r>
          </a:p>
          <a:p>
            <a:r>
              <a:rPr lang="en-US" sz="900" dirty="0"/>
              <a:t> Picture Source: </a:t>
            </a:r>
            <a:r>
              <a:rPr lang="en-US" sz="900" dirty="0">
                <a:hlinkClick r:id="rId5"/>
              </a:rPr>
              <a:t>https://www.amatechinc.com/resources/blog/returnable-packaging/tier-1-2-3-automotive-industry-supply-chain-explained</a:t>
            </a:r>
            <a:endParaRPr lang="en-US" sz="900" dirty="0"/>
          </a:p>
          <a:p>
            <a:endParaRPr lang="en-US" dirty="0"/>
          </a:p>
        </p:txBody>
      </p:sp>
      <p:pic>
        <p:nvPicPr>
          <p:cNvPr id="8" name="Content Placeholder 3">
            <a:extLst>
              <a:ext uri="{FF2B5EF4-FFF2-40B4-BE49-F238E27FC236}">
                <a16:creationId xmlns:a16="http://schemas.microsoft.com/office/drawing/2014/main" id="{AA9C6B67-F51A-AE5C-4F71-A13493FCB534}"/>
              </a:ext>
            </a:extLst>
          </p:cNvPr>
          <p:cNvPicPr>
            <a:picLocks noGrp="1" noChangeAspect="1"/>
          </p:cNvPicPr>
          <p:nvPr>
            <p:ph sz="half" idx="2"/>
          </p:nvPr>
        </p:nvPicPr>
        <p:blipFill>
          <a:blip r:embed="rId6"/>
          <a:stretch>
            <a:fillRect/>
          </a:stretch>
        </p:blipFill>
        <p:spPr>
          <a:xfrm>
            <a:off x="4724400" y="2295525"/>
            <a:ext cx="3733800" cy="3086100"/>
          </a:xfrm>
          <a:prstGeom prst="rect">
            <a:avLst/>
          </a:prstGeom>
        </p:spPr>
      </p:pic>
    </p:spTree>
    <p:extLst>
      <p:ext uri="{BB962C8B-B14F-4D97-AF65-F5344CB8AC3E}">
        <p14:creationId xmlns:p14="http://schemas.microsoft.com/office/powerpoint/2010/main" val="3645250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962" y="381000"/>
            <a:ext cx="7793038" cy="1143000"/>
          </a:xfrm>
        </p:spPr>
        <p:txBody>
          <a:bodyPr/>
          <a:lstStyle/>
          <a:p>
            <a:r>
              <a:rPr lang="en-US" dirty="0"/>
              <a:t>Lessons from the Pandemic: Chokepoints and Resiliency</a:t>
            </a:r>
          </a:p>
        </p:txBody>
      </p:sp>
      <p:sp>
        <p:nvSpPr>
          <p:cNvPr id="3" name="Content Placeholder 2"/>
          <p:cNvSpPr>
            <a:spLocks noGrp="1"/>
          </p:cNvSpPr>
          <p:nvPr>
            <p:ph idx="1"/>
          </p:nvPr>
        </p:nvSpPr>
        <p:spPr>
          <a:xfrm>
            <a:off x="152400" y="2133600"/>
            <a:ext cx="8610600" cy="4114800"/>
          </a:xfrm>
        </p:spPr>
        <p:txBody>
          <a:bodyPr/>
          <a:lstStyle/>
          <a:p>
            <a:r>
              <a:rPr lang="en-US" sz="2400" dirty="0">
                <a:effectLst/>
                <a:latin typeface="+mj-lt"/>
                <a:ea typeface="Calibri" panose="020F0502020204030204" pitchFamily="34" charset="0"/>
              </a:rPr>
              <a:t>A chokepoint (or bottleneck) in a global value chain is a point of congestion or obstruction </a:t>
            </a:r>
            <a:r>
              <a:rPr lang="en-US" sz="2400" dirty="0">
                <a:latin typeface="+mj-lt"/>
              </a:rPr>
              <a:t>where a single point of failure </a:t>
            </a:r>
            <a:r>
              <a:rPr lang="en-US" sz="2400" dirty="0">
                <a:effectLst/>
                <a:latin typeface="+mj-lt"/>
                <a:ea typeface="Calibri" panose="020F0502020204030204" pitchFamily="34" charset="0"/>
              </a:rPr>
              <a:t>can lead to slowdown or collapse of the entire chain</a:t>
            </a:r>
          </a:p>
          <a:p>
            <a:pPr lvl="1"/>
            <a:r>
              <a:rPr lang="en-US" sz="2400" dirty="0">
                <a:effectLst/>
                <a:latin typeface="+mj-lt"/>
                <a:ea typeface="Calibri" panose="020F0502020204030204" pitchFamily="34" charset="0"/>
              </a:rPr>
              <a:t>As discovered during the COVID pandemic, the production of semiconductor chips represents a chokepoint for the automobile value chain because a car cannot be built without them</a:t>
            </a:r>
          </a:p>
          <a:p>
            <a:r>
              <a:rPr lang="en-US" sz="2400" dirty="0">
                <a:latin typeface="+mj-lt"/>
                <a:ea typeface="Calibri" panose="020F0502020204030204" pitchFamily="34" charset="0"/>
              </a:rPr>
              <a:t>Resiliency refers to an organization’s ability to recover from unexpected downturns, such as the breakdown of a chokepoint</a:t>
            </a:r>
            <a:endParaRPr lang="en-US" sz="2400" dirty="0">
              <a:effectLst/>
              <a:latin typeface="+mj-lt"/>
              <a:ea typeface="Calibri" panose="020F0502020204030204" pitchFamily="34" charset="0"/>
            </a:endParaRPr>
          </a:p>
        </p:txBody>
      </p:sp>
      <p:sp>
        <p:nvSpPr>
          <p:cNvPr id="4" name="TextBox 3"/>
          <p:cNvSpPr txBox="1"/>
          <p:nvPr/>
        </p:nvSpPr>
        <p:spPr>
          <a:xfrm>
            <a:off x="1916630" y="6581001"/>
            <a:ext cx="6261651" cy="276999"/>
          </a:xfrm>
          <a:prstGeom prst="rect">
            <a:avLst/>
          </a:prstGeom>
          <a:noFill/>
        </p:spPr>
        <p:txBody>
          <a:bodyPr wrap="none" rtlCol="0">
            <a:spAutoFit/>
          </a:bodyPr>
          <a:lstStyle/>
          <a:p>
            <a:r>
              <a:rPr lang="en-US" sz="1200" dirty="0"/>
              <a:t>Source: https://www.ascm.org/ascm-insights/5-supply-chain-chokepoints-you-need-to-fix </a:t>
            </a:r>
          </a:p>
        </p:txBody>
      </p:sp>
    </p:spTree>
    <p:extLst>
      <p:ext uri="{BB962C8B-B14F-4D97-AF65-F5344CB8AC3E}">
        <p14:creationId xmlns:p14="http://schemas.microsoft.com/office/powerpoint/2010/main" val="3630509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8C453-2F3A-46DC-829B-2B931770DA46}"/>
              </a:ext>
            </a:extLst>
          </p:cNvPr>
          <p:cNvSpPr>
            <a:spLocks noGrp="1"/>
          </p:cNvSpPr>
          <p:nvPr>
            <p:ph type="title"/>
          </p:nvPr>
        </p:nvSpPr>
        <p:spPr>
          <a:xfrm>
            <a:off x="839314" y="442145"/>
            <a:ext cx="8198666" cy="994172"/>
          </a:xfrm>
        </p:spPr>
        <p:txBody>
          <a:bodyPr/>
          <a:lstStyle/>
          <a:p>
            <a:r>
              <a:rPr lang="en-US" dirty="0"/>
              <a:t>Comparative Advantage: Foundries Primarily Location in Taiwan</a:t>
            </a:r>
          </a:p>
        </p:txBody>
      </p:sp>
      <p:pic>
        <p:nvPicPr>
          <p:cNvPr id="5" name="Content Placeholder 4">
            <a:extLst>
              <a:ext uri="{FF2B5EF4-FFF2-40B4-BE49-F238E27FC236}">
                <a16:creationId xmlns:a16="http://schemas.microsoft.com/office/drawing/2014/main" id="{BF1B462A-76D8-4222-9D92-FC405FEEF625}"/>
              </a:ext>
            </a:extLst>
          </p:cNvPr>
          <p:cNvPicPr>
            <a:picLocks noGrp="1" noChangeAspect="1"/>
          </p:cNvPicPr>
          <p:nvPr>
            <p:ph idx="1"/>
          </p:nvPr>
        </p:nvPicPr>
        <p:blipFill>
          <a:blip r:embed="rId2"/>
          <a:stretch>
            <a:fillRect/>
          </a:stretch>
        </p:blipFill>
        <p:spPr>
          <a:xfrm>
            <a:off x="381000" y="1752600"/>
            <a:ext cx="8305800" cy="4343400"/>
          </a:xfrm>
        </p:spPr>
      </p:pic>
      <p:sp>
        <p:nvSpPr>
          <p:cNvPr id="6" name="TextBox 5">
            <a:extLst>
              <a:ext uri="{FF2B5EF4-FFF2-40B4-BE49-F238E27FC236}">
                <a16:creationId xmlns:a16="http://schemas.microsoft.com/office/drawing/2014/main" id="{5482E19E-FA78-42E4-AEFB-67DB98781258}"/>
              </a:ext>
            </a:extLst>
          </p:cNvPr>
          <p:cNvSpPr txBox="1"/>
          <p:nvPr/>
        </p:nvSpPr>
        <p:spPr>
          <a:xfrm>
            <a:off x="1752600" y="6415855"/>
            <a:ext cx="5257800" cy="646331"/>
          </a:xfrm>
          <a:prstGeom prst="rect">
            <a:avLst/>
          </a:prstGeom>
          <a:noFill/>
        </p:spPr>
        <p:txBody>
          <a:bodyPr wrap="square" rtlCol="0">
            <a:spAutoFit/>
          </a:bodyPr>
          <a:lstStyle/>
          <a:p>
            <a:r>
              <a:rPr lang="en-US" sz="1200" dirty="0">
                <a:hlinkClick r:id="rId3">
                  <a:extLst>
                    <a:ext uri="{A12FA001-AC4F-418D-AE19-62706E023703}">
                      <ahyp:hlinkClr xmlns:ahyp="http://schemas.microsoft.com/office/drawing/2018/hyperlinkcolor" val="tx"/>
                    </a:ext>
                  </a:extLst>
                </a:hlinkClick>
              </a:rPr>
              <a:t>Source: </a:t>
            </a:r>
            <a:r>
              <a:rPr lang="en-US" sz="1200" dirty="0">
                <a:hlinkClick r:id="rId3"/>
              </a:rPr>
              <a:t>https://www.supplychainbrain.com/articles/32482-the-world-is-dangerously-dependent-on-taiwan-for-semiconductors</a:t>
            </a:r>
            <a:endParaRPr lang="en-US" sz="1200" dirty="0"/>
          </a:p>
          <a:p>
            <a:endParaRPr lang="en-US" sz="1200" dirty="0"/>
          </a:p>
        </p:txBody>
      </p:sp>
    </p:spTree>
    <p:extLst>
      <p:ext uri="{BB962C8B-B14F-4D97-AF65-F5344CB8AC3E}">
        <p14:creationId xmlns:p14="http://schemas.microsoft.com/office/powerpoint/2010/main" val="832026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63DCD-93C3-A402-A626-EB6681AD752A}"/>
              </a:ext>
            </a:extLst>
          </p:cNvPr>
          <p:cNvSpPr>
            <a:spLocks noGrp="1"/>
          </p:cNvSpPr>
          <p:nvPr>
            <p:ph type="title"/>
          </p:nvPr>
        </p:nvSpPr>
        <p:spPr>
          <a:xfrm>
            <a:off x="838200" y="457200"/>
            <a:ext cx="8077200" cy="1143000"/>
          </a:xfrm>
        </p:spPr>
        <p:txBody>
          <a:bodyPr/>
          <a:lstStyle/>
          <a:p>
            <a:r>
              <a:rPr lang="en-US" dirty="0"/>
              <a:t>Chokepoints: From Pandemic to Great Power Politics</a:t>
            </a:r>
          </a:p>
        </p:txBody>
      </p:sp>
      <p:pic>
        <p:nvPicPr>
          <p:cNvPr id="4" name="Content Placeholder 3">
            <a:extLst>
              <a:ext uri="{FF2B5EF4-FFF2-40B4-BE49-F238E27FC236}">
                <a16:creationId xmlns:a16="http://schemas.microsoft.com/office/drawing/2014/main" id="{037413CE-B868-1F43-E19C-6DE1C9619C88}"/>
              </a:ext>
            </a:extLst>
          </p:cNvPr>
          <p:cNvPicPr>
            <a:picLocks noGrp="1" noChangeAspect="1"/>
          </p:cNvPicPr>
          <p:nvPr>
            <p:ph idx="1"/>
          </p:nvPr>
        </p:nvPicPr>
        <p:blipFill>
          <a:blip r:embed="rId2"/>
          <a:stretch>
            <a:fillRect/>
          </a:stretch>
        </p:blipFill>
        <p:spPr>
          <a:xfrm>
            <a:off x="609600" y="2209800"/>
            <a:ext cx="3276600" cy="4077258"/>
          </a:xfrm>
          <a:prstGeom prst="rect">
            <a:avLst/>
          </a:prstGeom>
        </p:spPr>
      </p:pic>
      <p:pic>
        <p:nvPicPr>
          <p:cNvPr id="3" name="Content Placeholder 7">
            <a:extLst>
              <a:ext uri="{FF2B5EF4-FFF2-40B4-BE49-F238E27FC236}">
                <a16:creationId xmlns:a16="http://schemas.microsoft.com/office/drawing/2014/main" id="{5D41019B-807F-E0CF-E99D-B3FDA092CDF6}"/>
              </a:ext>
            </a:extLst>
          </p:cNvPr>
          <p:cNvPicPr>
            <a:picLocks noChangeAspect="1"/>
          </p:cNvPicPr>
          <p:nvPr/>
        </p:nvPicPr>
        <p:blipFill>
          <a:blip r:embed="rId3"/>
          <a:stretch>
            <a:fillRect/>
          </a:stretch>
        </p:blipFill>
        <p:spPr bwMode="auto">
          <a:xfrm>
            <a:off x="5029200" y="2209800"/>
            <a:ext cx="3151909" cy="4001058"/>
          </a:xfrm>
          <a:prstGeom prst="rect">
            <a:avLst/>
          </a:prstGeom>
          <a:noFill/>
          <a:ln w="9525">
            <a:noFill/>
            <a:miter lim="800000"/>
            <a:headEnd/>
            <a:tailEnd/>
          </a:ln>
          <a:effectLst/>
        </p:spPr>
      </p:pic>
    </p:spTree>
    <p:extLst>
      <p:ext uri="{BB962C8B-B14F-4D97-AF65-F5344CB8AC3E}">
        <p14:creationId xmlns:p14="http://schemas.microsoft.com/office/powerpoint/2010/main" val="1548807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4E59-B3F1-492A-9295-ABCFC622C198}"/>
              </a:ext>
            </a:extLst>
          </p:cNvPr>
          <p:cNvSpPr>
            <a:spLocks noGrp="1"/>
          </p:cNvSpPr>
          <p:nvPr>
            <p:ph type="title"/>
          </p:nvPr>
        </p:nvSpPr>
        <p:spPr>
          <a:xfrm>
            <a:off x="874811" y="533400"/>
            <a:ext cx="7222927" cy="857250"/>
          </a:xfrm>
        </p:spPr>
        <p:txBody>
          <a:bodyPr>
            <a:noAutofit/>
          </a:bodyPr>
          <a:lstStyle/>
          <a:p>
            <a:r>
              <a:rPr lang="en-US" dirty="0"/>
              <a:t>Semiconductors as Dual Use Technology</a:t>
            </a:r>
          </a:p>
        </p:txBody>
      </p:sp>
      <p:sp>
        <p:nvSpPr>
          <p:cNvPr id="12" name="Content Placeholder 11">
            <a:extLst>
              <a:ext uri="{FF2B5EF4-FFF2-40B4-BE49-F238E27FC236}">
                <a16:creationId xmlns:a16="http://schemas.microsoft.com/office/drawing/2014/main" id="{C5ABE67C-9E5E-4262-8082-C6B15DE74738}"/>
              </a:ext>
            </a:extLst>
          </p:cNvPr>
          <p:cNvSpPr>
            <a:spLocks noGrp="1"/>
          </p:cNvSpPr>
          <p:nvPr>
            <p:ph sz="half" idx="1"/>
          </p:nvPr>
        </p:nvSpPr>
        <p:spPr>
          <a:xfrm>
            <a:off x="867962" y="3302042"/>
            <a:ext cx="7620000" cy="3415827"/>
          </a:xfrm>
        </p:spPr>
        <p:txBody>
          <a:bodyPr/>
          <a:lstStyle/>
          <a:p>
            <a:pPr algn="l"/>
            <a:r>
              <a:rPr lang="en-US" sz="2000" b="0" i="0" dirty="0">
                <a:effectLst/>
              </a:rPr>
              <a:t>“A sudden and surprising spike in European exports of washing machines, refrigerators and even electric breast pumps to Russia’s neighbors is raising concerns among officials the trade boom may be helping Vladimir Putin’s war machine in Ukraine.</a:t>
            </a:r>
          </a:p>
          <a:p>
            <a:pPr algn="l"/>
            <a:r>
              <a:rPr lang="en-US" sz="2000" b="0" i="0" dirty="0">
                <a:effectLst/>
              </a:rPr>
              <a:t>Armenia imported more washing machines from the European Union during the first eight months of the year than the past two years combined, according to data compiled by Bloomberg from the EU’s Eurostat database. Kazakhstan imported $21.4 million worth of European refrigerators through August, more than triple the amount for the same period last year.”</a:t>
            </a:r>
          </a:p>
        </p:txBody>
      </p:sp>
      <p:sp>
        <p:nvSpPr>
          <p:cNvPr id="11" name="TextBox 10">
            <a:extLst>
              <a:ext uri="{FF2B5EF4-FFF2-40B4-BE49-F238E27FC236}">
                <a16:creationId xmlns:a16="http://schemas.microsoft.com/office/drawing/2014/main" id="{31467D76-C0E7-42BB-945D-22CF3C441AB0}"/>
              </a:ext>
            </a:extLst>
          </p:cNvPr>
          <p:cNvSpPr txBox="1"/>
          <p:nvPr/>
        </p:nvSpPr>
        <p:spPr>
          <a:xfrm>
            <a:off x="3276600" y="6590911"/>
            <a:ext cx="3371850" cy="276999"/>
          </a:xfrm>
          <a:prstGeom prst="rect">
            <a:avLst/>
          </a:prstGeom>
          <a:noFill/>
        </p:spPr>
        <p:txBody>
          <a:bodyPr wrap="square" rtlCol="0">
            <a:spAutoFit/>
          </a:bodyPr>
          <a:lstStyle/>
          <a:p>
            <a:r>
              <a:rPr lang="en-US" sz="1200" dirty="0"/>
              <a:t>Source: Time, October 29, 2022 </a:t>
            </a:r>
          </a:p>
        </p:txBody>
      </p:sp>
      <p:pic>
        <p:nvPicPr>
          <p:cNvPr id="4" name="Picture 3">
            <a:extLst>
              <a:ext uri="{FF2B5EF4-FFF2-40B4-BE49-F238E27FC236}">
                <a16:creationId xmlns:a16="http://schemas.microsoft.com/office/drawing/2014/main" id="{97E0E324-AADD-47E3-99C1-6E00EE73B9AE}"/>
              </a:ext>
            </a:extLst>
          </p:cNvPr>
          <p:cNvPicPr>
            <a:picLocks noChangeAspect="1"/>
          </p:cNvPicPr>
          <p:nvPr/>
        </p:nvPicPr>
        <p:blipFill>
          <a:blip r:embed="rId3"/>
          <a:stretch>
            <a:fillRect/>
          </a:stretch>
        </p:blipFill>
        <p:spPr>
          <a:xfrm>
            <a:off x="867962" y="1930442"/>
            <a:ext cx="7030938" cy="1371600"/>
          </a:xfrm>
          <a:prstGeom prst="rect">
            <a:avLst/>
          </a:prstGeom>
        </p:spPr>
      </p:pic>
    </p:spTree>
    <p:extLst>
      <p:ext uri="{BB962C8B-B14F-4D97-AF65-F5344CB8AC3E}">
        <p14:creationId xmlns:p14="http://schemas.microsoft.com/office/powerpoint/2010/main" val="2921516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6A161-EFFB-4657-B262-F299ABA6BD27}"/>
              </a:ext>
            </a:extLst>
          </p:cNvPr>
          <p:cNvSpPr>
            <a:spLocks noGrp="1"/>
          </p:cNvSpPr>
          <p:nvPr>
            <p:ph type="title"/>
          </p:nvPr>
        </p:nvSpPr>
        <p:spPr>
          <a:xfrm>
            <a:off x="847725" y="381000"/>
            <a:ext cx="7793038" cy="1143000"/>
          </a:xfrm>
        </p:spPr>
        <p:txBody>
          <a:bodyPr/>
          <a:lstStyle/>
          <a:p>
            <a:r>
              <a:rPr lang="en-US" dirty="0"/>
              <a:t>U.S.-Taiwan Relations: Rand Policy Scenario</a:t>
            </a:r>
          </a:p>
        </p:txBody>
      </p:sp>
      <p:sp>
        <p:nvSpPr>
          <p:cNvPr id="3" name="Content Placeholder 2">
            <a:extLst>
              <a:ext uri="{FF2B5EF4-FFF2-40B4-BE49-F238E27FC236}">
                <a16:creationId xmlns:a16="http://schemas.microsoft.com/office/drawing/2014/main" id="{CBE83C89-353D-42AF-9694-E184FE55B743}"/>
              </a:ext>
            </a:extLst>
          </p:cNvPr>
          <p:cNvSpPr>
            <a:spLocks noGrp="1"/>
          </p:cNvSpPr>
          <p:nvPr>
            <p:ph idx="1"/>
          </p:nvPr>
        </p:nvSpPr>
        <p:spPr>
          <a:xfrm>
            <a:off x="533400" y="1905001"/>
            <a:ext cx="8421688" cy="4227512"/>
          </a:xfrm>
        </p:spPr>
        <p:txBody>
          <a:bodyPr/>
          <a:lstStyle/>
          <a:p>
            <a:r>
              <a:rPr lang="en-US" sz="1800" dirty="0"/>
              <a:t>The Rand corporation played a policy scenario game with group of military and corporate leaders about how to respond to the Chinese invasion of Taiwan and the take-over of Taiwanese semi-conductor industry</a:t>
            </a:r>
          </a:p>
          <a:p>
            <a:r>
              <a:rPr lang="en-US" sz="1800" dirty="0"/>
              <a:t>The choices in one scenario available to the United States and its allies were:</a:t>
            </a:r>
          </a:p>
          <a:p>
            <a:pPr lvl="1"/>
            <a:r>
              <a:rPr lang="en-US" sz="1800" dirty="0"/>
              <a:t>Accept the People Republic of China’s demands to work with their newly-captured semiconductor firms and effectively abandon the autonomy of Taiwan;</a:t>
            </a:r>
          </a:p>
          <a:p>
            <a:pPr lvl="1"/>
            <a:r>
              <a:rPr lang="en-US" sz="1800" dirty="0"/>
              <a:t>Refuse China’s demands and try to build alternatives to reliance on Taiwanese semiconductors, requiring many years of diminished economic output;</a:t>
            </a:r>
          </a:p>
          <a:p>
            <a:pPr lvl="1"/>
            <a:r>
              <a:rPr lang="en-US" sz="1800" dirty="0"/>
              <a:t>Go to war to protect Taiwan and coerce the PRC to stop its quest for unification, which would also be expected to lead to global economic disruption.</a:t>
            </a:r>
          </a:p>
        </p:txBody>
      </p:sp>
      <p:sp>
        <p:nvSpPr>
          <p:cNvPr id="5" name="TextBox 4">
            <a:extLst>
              <a:ext uri="{FF2B5EF4-FFF2-40B4-BE49-F238E27FC236}">
                <a16:creationId xmlns:a16="http://schemas.microsoft.com/office/drawing/2014/main" id="{8403F535-EA1A-4DA7-AF63-9FC483223C21}"/>
              </a:ext>
            </a:extLst>
          </p:cNvPr>
          <p:cNvSpPr txBox="1"/>
          <p:nvPr/>
        </p:nvSpPr>
        <p:spPr>
          <a:xfrm>
            <a:off x="533400" y="6164561"/>
            <a:ext cx="6598919" cy="923330"/>
          </a:xfrm>
          <a:prstGeom prst="rect">
            <a:avLst/>
          </a:prstGeom>
          <a:noFill/>
        </p:spPr>
        <p:txBody>
          <a:bodyPr wrap="square" rtlCol="0">
            <a:spAutoFit/>
          </a:bodyPr>
          <a:lstStyle/>
          <a:p>
            <a:r>
              <a:rPr lang="en-US" sz="1200"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Martin, Bradley et al. (2023). Supply Chain Interdependence and Geopolitical Vulnerability: The Case of Taiwan and High-End Semiconductors. Santa Monica, CA: RAND Corporation. </a:t>
            </a:r>
            <a:r>
              <a:rPr lang="en-US" sz="1200" u="sng" dirty="0">
                <a:solidFill>
                  <a:srgbClr val="333333"/>
                </a:solidFill>
                <a:effectLst/>
                <a:latin typeface="Helvetica" panose="020B0604020202020204" pitchFamily="34" charset="0"/>
                <a:ea typeface="Calibri" panose="020F0502020204030204" pitchFamily="34" charset="0"/>
                <a:cs typeface="Times New Roman" panose="02020603050405020304" pitchFamily="18" charset="0"/>
                <a:hlinkClick r:id="rId2"/>
              </a:rPr>
              <a:t>https://www.rand.org/pubs/research_reports/RRA2354-1.html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24644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6A8027-18A9-41A1-8205-2A503119B9D7}"/>
              </a:ext>
            </a:extLst>
          </p:cNvPr>
          <p:cNvSpPr>
            <a:spLocks noGrp="1"/>
          </p:cNvSpPr>
          <p:nvPr>
            <p:ph type="title"/>
          </p:nvPr>
        </p:nvSpPr>
        <p:spPr>
          <a:xfrm>
            <a:off x="1066800" y="533401"/>
            <a:ext cx="7543800" cy="762000"/>
          </a:xfrm>
        </p:spPr>
        <p:txBody>
          <a:bodyPr>
            <a:normAutofit fontScale="90000"/>
          </a:bodyPr>
          <a:lstStyle/>
          <a:p>
            <a:r>
              <a:rPr lang="en-US" dirty="0"/>
              <a:t>Resilient Value Chains: New Economic and Security Priority</a:t>
            </a:r>
          </a:p>
        </p:txBody>
      </p:sp>
      <p:sp>
        <p:nvSpPr>
          <p:cNvPr id="3" name="Content Placeholder 2">
            <a:extLst>
              <a:ext uri="{FF2B5EF4-FFF2-40B4-BE49-F238E27FC236}">
                <a16:creationId xmlns:a16="http://schemas.microsoft.com/office/drawing/2014/main" id="{0DBD01DF-90C1-4D15-8DA4-1C3B173AD896}"/>
              </a:ext>
            </a:extLst>
          </p:cNvPr>
          <p:cNvSpPr>
            <a:spLocks noGrp="1"/>
          </p:cNvSpPr>
          <p:nvPr>
            <p:ph sz="half" idx="1"/>
          </p:nvPr>
        </p:nvSpPr>
        <p:spPr>
          <a:xfrm>
            <a:off x="491728" y="1475184"/>
            <a:ext cx="4724400" cy="2893120"/>
          </a:xfrm>
        </p:spPr>
        <p:txBody>
          <a:bodyPr>
            <a:noAutofit/>
          </a:bodyPr>
          <a:lstStyle/>
          <a:p>
            <a:pPr algn="l"/>
            <a:endParaRPr lang="en-US" sz="1600" dirty="0"/>
          </a:p>
          <a:p>
            <a:r>
              <a:rPr lang="en-US" sz="1800" dirty="0"/>
              <a:t>“More </a:t>
            </a:r>
            <a:r>
              <a:rPr lang="en-US" sz="1800" b="1" dirty="0"/>
              <a:t>secure and resilient </a:t>
            </a:r>
            <a:r>
              <a:rPr lang="en-US" sz="1800" dirty="0"/>
              <a:t>supply chains are essential for our </a:t>
            </a:r>
            <a:r>
              <a:rPr lang="en-US" sz="1800" b="1" dirty="0"/>
              <a:t>national security</a:t>
            </a:r>
            <a:r>
              <a:rPr lang="en-US" sz="1800" dirty="0"/>
              <a:t>, our </a:t>
            </a:r>
            <a:r>
              <a:rPr lang="en-US" sz="1800" b="1" dirty="0"/>
              <a:t>economic security</a:t>
            </a:r>
            <a:r>
              <a:rPr lang="en-US" sz="1800" dirty="0"/>
              <a:t>, and our </a:t>
            </a:r>
            <a:r>
              <a:rPr lang="en-US" sz="1800" b="1" dirty="0"/>
              <a:t>technological leadership</a:t>
            </a:r>
            <a:r>
              <a:rPr lang="en-US" sz="1800" dirty="0"/>
              <a:t>.</a:t>
            </a:r>
          </a:p>
          <a:p>
            <a:pPr algn="l"/>
            <a:r>
              <a:rPr lang="en-US" sz="1800" dirty="0"/>
              <a:t>[T]he typical semiconductor production process includes multiple countries, and the products may </a:t>
            </a:r>
            <a:r>
              <a:rPr lang="en-US" sz="1800" b="1" dirty="0"/>
              <a:t>cross international borders 70 times</a:t>
            </a:r>
          </a:p>
          <a:p>
            <a:pPr algn="l"/>
            <a:r>
              <a:rPr lang="en-US" sz="1800" dirty="0"/>
              <a:t>The contract foundry market is dominated by Taiwan-based companies, with TSMC alone accounting for 53 percent of the market share of the foundry market. In total, Taiwan-based companies account </a:t>
            </a:r>
            <a:r>
              <a:rPr lang="en-US" sz="1800" b="1" dirty="0"/>
              <a:t>for 63 percent of the market share.”</a:t>
            </a:r>
          </a:p>
        </p:txBody>
      </p:sp>
      <p:pic>
        <p:nvPicPr>
          <p:cNvPr id="6" name="Content Placeholder 3">
            <a:extLst>
              <a:ext uri="{FF2B5EF4-FFF2-40B4-BE49-F238E27FC236}">
                <a16:creationId xmlns:a16="http://schemas.microsoft.com/office/drawing/2014/main" id="{B3105C96-0417-4F35-BCB2-8E7DE58FFC8B}"/>
              </a:ext>
            </a:extLst>
          </p:cNvPr>
          <p:cNvPicPr>
            <a:picLocks noGrp="1" noChangeAspect="1"/>
          </p:cNvPicPr>
          <p:nvPr>
            <p:ph sz="half" idx="2"/>
          </p:nvPr>
        </p:nvPicPr>
        <p:blipFill>
          <a:blip r:embed="rId2"/>
          <a:stretch>
            <a:fillRect/>
          </a:stretch>
        </p:blipFill>
        <p:spPr>
          <a:xfrm>
            <a:off x="5965031" y="2382440"/>
            <a:ext cx="2715816" cy="3028950"/>
          </a:xfrm>
          <a:prstGeom prst="rect">
            <a:avLst/>
          </a:prstGeom>
        </p:spPr>
      </p:pic>
    </p:spTree>
    <p:extLst>
      <p:ext uri="{BB962C8B-B14F-4D97-AF65-F5344CB8AC3E}">
        <p14:creationId xmlns:p14="http://schemas.microsoft.com/office/powerpoint/2010/main" val="4262186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29C72-3466-7BF7-FD26-8C226CEACB3E}"/>
            </a:ext>
          </a:extLst>
        </p:cNvPr>
        <p:cNvGrpSpPr/>
        <p:nvPr/>
      </p:nvGrpSpPr>
      <p:grpSpPr>
        <a:xfrm>
          <a:off x="0" y="0"/>
          <a:ext cx="0" cy="0"/>
          <a:chOff x="0" y="0"/>
          <a:chExt cx="0" cy="0"/>
        </a:xfrm>
      </p:grpSpPr>
      <p:sp>
        <p:nvSpPr>
          <p:cNvPr id="46082" name="Title 5">
            <a:extLst>
              <a:ext uri="{FF2B5EF4-FFF2-40B4-BE49-F238E27FC236}">
                <a16:creationId xmlns:a16="http://schemas.microsoft.com/office/drawing/2014/main" id="{AF1DB64E-F6DF-261E-5A51-6047F1CA9BBC}"/>
              </a:ext>
            </a:extLst>
          </p:cNvPr>
          <p:cNvSpPr>
            <a:spLocks noGrp="1"/>
          </p:cNvSpPr>
          <p:nvPr>
            <p:ph type="title"/>
          </p:nvPr>
        </p:nvSpPr>
        <p:spPr>
          <a:xfrm>
            <a:off x="1066800" y="533400"/>
            <a:ext cx="7696200" cy="914400"/>
          </a:xfrm>
        </p:spPr>
        <p:txBody>
          <a:bodyPr/>
          <a:lstStyle/>
          <a:p>
            <a:pPr eaLnBrk="1" hangingPunct="1"/>
            <a:r>
              <a:rPr lang="en-US" dirty="0"/>
              <a:t>International Business and Global Leadership</a:t>
            </a:r>
          </a:p>
        </p:txBody>
      </p:sp>
      <p:graphicFrame>
        <p:nvGraphicFramePr>
          <p:cNvPr id="4" name="Chart 3">
            <a:extLst>
              <a:ext uri="{FF2B5EF4-FFF2-40B4-BE49-F238E27FC236}">
                <a16:creationId xmlns:a16="http://schemas.microsoft.com/office/drawing/2014/main" id="{27EEA829-E107-91EC-CC3B-BFF835461F58}"/>
              </a:ext>
            </a:extLst>
          </p:cNvPr>
          <p:cNvGraphicFramePr/>
          <p:nvPr/>
        </p:nvGraphicFramePr>
        <p:xfrm>
          <a:off x="152400" y="1746504"/>
          <a:ext cx="8915400" cy="5105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45E5E8B5-EE7E-CCCE-A7CE-23B59D6D6546}"/>
              </a:ext>
            </a:extLst>
          </p:cNvPr>
          <p:cNvSpPr txBox="1"/>
          <p:nvPr/>
        </p:nvSpPr>
        <p:spPr>
          <a:xfrm>
            <a:off x="3801224" y="4946343"/>
            <a:ext cx="1617751" cy="707886"/>
          </a:xfrm>
          <a:prstGeom prst="rect">
            <a:avLst/>
          </a:prstGeom>
          <a:solidFill>
            <a:schemeClr val="bg1"/>
          </a:solidFill>
        </p:spPr>
        <p:txBody>
          <a:bodyPr wrap="none" rtlCol="0">
            <a:spAutoFit/>
          </a:bodyPr>
          <a:lstStyle/>
          <a:p>
            <a:pPr algn="ctr"/>
            <a:r>
              <a:rPr lang="en-US" sz="2000" b="1" dirty="0">
                <a:solidFill>
                  <a:srgbClr val="FF0000"/>
                </a:solidFill>
              </a:rPr>
              <a:t>Core</a:t>
            </a:r>
          </a:p>
          <a:p>
            <a:pPr algn="ctr"/>
            <a:r>
              <a:rPr lang="en-US" sz="2000" b="1" dirty="0">
                <a:solidFill>
                  <a:srgbClr val="FF0000"/>
                </a:solidFill>
              </a:rPr>
              <a:t>Knowledge</a:t>
            </a:r>
          </a:p>
        </p:txBody>
      </p:sp>
      <p:sp>
        <p:nvSpPr>
          <p:cNvPr id="3" name="TextBox 2">
            <a:extLst>
              <a:ext uri="{FF2B5EF4-FFF2-40B4-BE49-F238E27FC236}">
                <a16:creationId xmlns:a16="http://schemas.microsoft.com/office/drawing/2014/main" id="{936030DB-CC89-01EB-D179-4C108EB6867B}"/>
              </a:ext>
            </a:extLst>
          </p:cNvPr>
          <p:cNvSpPr txBox="1"/>
          <p:nvPr/>
        </p:nvSpPr>
        <p:spPr>
          <a:xfrm>
            <a:off x="2204312" y="2971800"/>
            <a:ext cx="1596912" cy="707886"/>
          </a:xfrm>
          <a:prstGeom prst="rect">
            <a:avLst/>
          </a:prstGeom>
          <a:noFill/>
        </p:spPr>
        <p:txBody>
          <a:bodyPr wrap="none" rtlCol="0">
            <a:spAutoFit/>
          </a:bodyPr>
          <a:lstStyle/>
          <a:p>
            <a:pPr algn="ctr"/>
            <a:r>
              <a:rPr lang="en-US" sz="2000" b="1" dirty="0">
                <a:solidFill>
                  <a:srgbClr val="FF0000"/>
                </a:solidFill>
              </a:rPr>
              <a:t>Global</a:t>
            </a:r>
          </a:p>
          <a:p>
            <a:pPr algn="ctr"/>
            <a:r>
              <a:rPr lang="en-US" sz="2000" b="1" dirty="0">
                <a:solidFill>
                  <a:srgbClr val="FF0000"/>
                </a:solidFill>
              </a:rPr>
              <a:t>Leadership</a:t>
            </a:r>
          </a:p>
        </p:txBody>
      </p:sp>
    </p:spTree>
    <p:extLst>
      <p:ext uri="{BB962C8B-B14F-4D97-AF65-F5344CB8AC3E}">
        <p14:creationId xmlns:p14="http://schemas.microsoft.com/office/powerpoint/2010/main" val="23942844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B6DDE-8C3B-4FF7-92AB-708DF5192838}"/>
              </a:ext>
            </a:extLst>
          </p:cNvPr>
          <p:cNvSpPr>
            <a:spLocks noGrp="1"/>
          </p:cNvSpPr>
          <p:nvPr>
            <p:ph type="title"/>
          </p:nvPr>
        </p:nvSpPr>
        <p:spPr>
          <a:xfrm>
            <a:off x="914400" y="700240"/>
            <a:ext cx="8422481" cy="857250"/>
          </a:xfrm>
        </p:spPr>
        <p:txBody>
          <a:bodyPr>
            <a:noAutofit/>
          </a:bodyPr>
          <a:lstStyle/>
          <a:p>
            <a:r>
              <a:rPr lang="en-US" i="0" dirty="0">
                <a:effectLst/>
              </a:rPr>
              <a:t>Semiconductors as 21</a:t>
            </a:r>
            <a:r>
              <a:rPr lang="en-US" i="0" baseline="30000" dirty="0">
                <a:effectLst/>
              </a:rPr>
              <a:t>st</a:t>
            </a:r>
            <a:r>
              <a:rPr lang="en-US" i="0" dirty="0">
                <a:effectLst/>
              </a:rPr>
              <a:t> Century Horseshoe Nails</a:t>
            </a:r>
            <a:endParaRPr lang="en-US" dirty="0"/>
          </a:p>
        </p:txBody>
      </p:sp>
      <p:sp>
        <p:nvSpPr>
          <p:cNvPr id="3" name="Content Placeholder 2">
            <a:extLst>
              <a:ext uri="{FF2B5EF4-FFF2-40B4-BE49-F238E27FC236}">
                <a16:creationId xmlns:a16="http://schemas.microsoft.com/office/drawing/2014/main" id="{4493824F-73DD-44BC-9786-F532B35D51D8}"/>
              </a:ext>
            </a:extLst>
          </p:cNvPr>
          <p:cNvSpPr>
            <a:spLocks noGrp="1"/>
          </p:cNvSpPr>
          <p:nvPr>
            <p:ph sz="half" idx="1"/>
          </p:nvPr>
        </p:nvSpPr>
        <p:spPr>
          <a:xfrm>
            <a:off x="400050" y="1752600"/>
            <a:ext cx="4876800" cy="5565491"/>
          </a:xfrm>
        </p:spPr>
        <p:txBody>
          <a:bodyPr>
            <a:normAutofit fontScale="55000" lnSpcReduction="20000"/>
          </a:bodyPr>
          <a:lstStyle/>
          <a:p>
            <a:pPr algn="l">
              <a:lnSpc>
                <a:spcPct val="120000"/>
              </a:lnSpc>
              <a:spcAft>
                <a:spcPts val="600"/>
              </a:spcAft>
            </a:pPr>
            <a:r>
              <a:rPr lang="en-US" sz="3200" dirty="0"/>
              <a:t>“Remember that old proverb: “For want of a nail, the shoe was lost.  For want of a shoe, the horse was lost.” </a:t>
            </a:r>
          </a:p>
          <a:p>
            <a:pPr algn="l">
              <a:lnSpc>
                <a:spcPct val="120000"/>
              </a:lnSpc>
              <a:spcAft>
                <a:spcPts val="600"/>
              </a:spcAft>
            </a:pPr>
            <a:r>
              <a:rPr lang="en-US" sz="3200" dirty="0"/>
              <a:t>Even small failures at one point in the supply chain can cause outside impacts further up the chain. </a:t>
            </a:r>
          </a:p>
          <a:p>
            <a:pPr>
              <a:lnSpc>
                <a:spcPct val="120000"/>
              </a:lnSpc>
              <a:spcAft>
                <a:spcPts val="600"/>
              </a:spcAft>
            </a:pPr>
            <a:r>
              <a:rPr lang="en-US" sz="3200" dirty="0"/>
              <a:t>Recently, we’ve seen how a shortage of computer chips — computer chips like the one I have here — you can hardly see it I imagine; it’s called a “semiconductor” — has caused delays in production of automobiles.  </a:t>
            </a:r>
            <a:r>
              <a:rPr lang="en-US" sz="3200" b="1" dirty="0"/>
              <a:t>A 21st century horseshoe nail</a:t>
            </a:r>
            <a:r>
              <a:rPr lang="en-US" sz="3200" dirty="0"/>
              <a:t>.” </a:t>
            </a:r>
            <a:endParaRPr lang="en-US" sz="2900" dirty="0"/>
          </a:p>
          <a:p>
            <a:pPr lvl="1">
              <a:spcAft>
                <a:spcPts val="600"/>
              </a:spcAft>
            </a:pPr>
            <a:r>
              <a:rPr lang="en-US" sz="2900" dirty="0"/>
              <a:t>P</a:t>
            </a:r>
            <a:r>
              <a:rPr lang="en-US" sz="3200" dirty="0"/>
              <a:t>resident Biden, Remarks at Executive Order on Protecting US Supply Chains, February 2021</a:t>
            </a:r>
          </a:p>
          <a:p>
            <a:pPr marL="0" indent="0">
              <a:buNone/>
            </a:pPr>
            <a:r>
              <a:rPr lang="en-US" sz="2900" dirty="0">
                <a:solidFill>
                  <a:srgbClr val="0A2458"/>
                </a:solidFill>
                <a:latin typeface="MercurySSm-Book-Pro_Web"/>
              </a:rPr>
              <a:t>.</a:t>
            </a:r>
          </a:p>
          <a:p>
            <a:pPr marL="0" indent="0">
              <a:buNone/>
            </a:pPr>
            <a:endParaRPr lang="en-US" dirty="0"/>
          </a:p>
        </p:txBody>
      </p:sp>
      <p:sp>
        <p:nvSpPr>
          <p:cNvPr id="5" name="Content Placeholder 4">
            <a:extLst>
              <a:ext uri="{FF2B5EF4-FFF2-40B4-BE49-F238E27FC236}">
                <a16:creationId xmlns:a16="http://schemas.microsoft.com/office/drawing/2014/main" id="{566E5489-4933-4458-8EF9-A6B2DA7FCC94}"/>
              </a:ext>
            </a:extLst>
          </p:cNvPr>
          <p:cNvSpPr>
            <a:spLocks noGrp="1"/>
          </p:cNvSpPr>
          <p:nvPr>
            <p:ph sz="half" idx="2"/>
          </p:nvPr>
        </p:nvSpPr>
        <p:spPr>
          <a:xfrm>
            <a:off x="5638800" y="1833972"/>
            <a:ext cx="3086100" cy="4393095"/>
          </a:xfrm>
        </p:spPr>
        <p:txBody>
          <a:bodyPr>
            <a:normAutofit fontScale="55000" lnSpcReduction="20000"/>
          </a:bodyPr>
          <a:lstStyle/>
          <a:p>
            <a:pPr marL="0" indent="0">
              <a:spcAft>
                <a:spcPts val="600"/>
              </a:spcAft>
              <a:buNone/>
            </a:pPr>
            <a:r>
              <a:rPr lang="en-US" sz="3200" dirty="0"/>
              <a:t>“For want of a nail, the shoe was lost. </a:t>
            </a:r>
          </a:p>
          <a:p>
            <a:pPr marL="0" indent="0">
              <a:spcAft>
                <a:spcPts val="600"/>
              </a:spcAft>
              <a:buNone/>
            </a:pPr>
            <a:r>
              <a:rPr lang="en-US" sz="3200" dirty="0"/>
              <a:t>For want of a shoe, the horse was lost. </a:t>
            </a:r>
          </a:p>
          <a:p>
            <a:pPr marL="0" indent="0">
              <a:spcAft>
                <a:spcPts val="600"/>
              </a:spcAft>
              <a:buNone/>
            </a:pPr>
            <a:r>
              <a:rPr lang="en-US" sz="3200" dirty="0"/>
              <a:t>For want of a horse, the rider was lost.</a:t>
            </a:r>
          </a:p>
          <a:p>
            <a:pPr marL="0" indent="0">
              <a:spcAft>
                <a:spcPts val="600"/>
              </a:spcAft>
              <a:buNone/>
            </a:pPr>
            <a:r>
              <a:rPr lang="en-US" sz="3200" dirty="0"/>
              <a:t>For want of a rider, the battle was lost. </a:t>
            </a:r>
          </a:p>
          <a:p>
            <a:pPr marL="0" indent="0">
              <a:spcAft>
                <a:spcPts val="600"/>
              </a:spcAft>
              <a:buNone/>
            </a:pPr>
            <a:r>
              <a:rPr lang="en-US" sz="3200" dirty="0"/>
              <a:t>For want of a battle, the kingdom was lost, </a:t>
            </a:r>
          </a:p>
          <a:p>
            <a:pPr marL="0" indent="0">
              <a:spcAft>
                <a:spcPts val="600"/>
              </a:spcAft>
              <a:buNone/>
            </a:pPr>
            <a:r>
              <a:rPr lang="en-US" sz="3200" dirty="0"/>
              <a:t>And all for the want of a horseshoe nail.”</a:t>
            </a:r>
          </a:p>
          <a:p>
            <a:pPr>
              <a:spcAft>
                <a:spcPts val="600"/>
              </a:spcAft>
            </a:pPr>
            <a:r>
              <a:rPr lang="en-US" sz="3200" dirty="0"/>
              <a:t>Poor Richard's Almanack, 1758</a:t>
            </a:r>
          </a:p>
          <a:p>
            <a:endParaRPr lang="en-US" dirty="0"/>
          </a:p>
        </p:txBody>
      </p:sp>
      <p:sp>
        <p:nvSpPr>
          <p:cNvPr id="4" name="TextBox 3">
            <a:extLst>
              <a:ext uri="{FF2B5EF4-FFF2-40B4-BE49-F238E27FC236}">
                <a16:creationId xmlns:a16="http://schemas.microsoft.com/office/drawing/2014/main" id="{D9C24986-5F2A-45C1-A7C0-4FFF2DB15C01}"/>
              </a:ext>
            </a:extLst>
          </p:cNvPr>
          <p:cNvSpPr txBox="1"/>
          <p:nvPr/>
        </p:nvSpPr>
        <p:spPr>
          <a:xfrm>
            <a:off x="2057400" y="6617288"/>
            <a:ext cx="5867400" cy="230832"/>
          </a:xfrm>
          <a:prstGeom prst="rect">
            <a:avLst/>
          </a:prstGeom>
          <a:noFill/>
        </p:spPr>
        <p:txBody>
          <a:bodyPr wrap="square" rtlCol="0">
            <a:spAutoFit/>
          </a:bodyPr>
          <a:lstStyle/>
          <a:p>
            <a:r>
              <a:rPr lang="en-US" sz="900" dirty="0"/>
              <a:t>Source: </a:t>
            </a:r>
            <a:r>
              <a:rPr lang="en-US" sz="900" dirty="0">
                <a:hlinkClick r:id="rId2"/>
              </a:rPr>
              <a:t>Remarks by President Biden at Signing of an Executive Order on Supply Chains | The White House</a:t>
            </a:r>
            <a:endParaRPr lang="en-US" sz="900" dirty="0"/>
          </a:p>
        </p:txBody>
      </p:sp>
    </p:spTree>
    <p:extLst>
      <p:ext uri="{BB962C8B-B14F-4D97-AF65-F5344CB8AC3E}">
        <p14:creationId xmlns:p14="http://schemas.microsoft.com/office/powerpoint/2010/main" val="826350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49E53-C7D7-434C-95D3-C3DC972DB745}"/>
              </a:ext>
            </a:extLst>
          </p:cNvPr>
          <p:cNvSpPr>
            <a:spLocks noGrp="1"/>
          </p:cNvSpPr>
          <p:nvPr>
            <p:ph type="title"/>
          </p:nvPr>
        </p:nvSpPr>
        <p:spPr>
          <a:xfrm>
            <a:off x="914400" y="443107"/>
            <a:ext cx="8305800" cy="1143000"/>
          </a:xfrm>
        </p:spPr>
        <p:txBody>
          <a:bodyPr/>
          <a:lstStyle/>
          <a:p>
            <a:r>
              <a:rPr lang="en-US" dirty="0"/>
              <a:t>Industrial Policy: US Chips and Science Act</a:t>
            </a:r>
          </a:p>
        </p:txBody>
      </p:sp>
      <p:pic>
        <p:nvPicPr>
          <p:cNvPr id="5" name="Content Placeholder 4">
            <a:extLst>
              <a:ext uri="{FF2B5EF4-FFF2-40B4-BE49-F238E27FC236}">
                <a16:creationId xmlns:a16="http://schemas.microsoft.com/office/drawing/2014/main" id="{8A036823-9719-4F43-AABE-7DCBE4898FE3}"/>
              </a:ext>
            </a:extLst>
          </p:cNvPr>
          <p:cNvPicPr>
            <a:picLocks noGrp="1" noChangeAspect="1"/>
          </p:cNvPicPr>
          <p:nvPr>
            <p:ph idx="1"/>
          </p:nvPr>
        </p:nvPicPr>
        <p:blipFill>
          <a:blip r:embed="rId2"/>
          <a:stretch>
            <a:fillRect/>
          </a:stretch>
        </p:blipFill>
        <p:spPr>
          <a:xfrm>
            <a:off x="799051" y="1828800"/>
            <a:ext cx="7436840" cy="4191000"/>
          </a:xfrm>
        </p:spPr>
      </p:pic>
      <p:sp>
        <p:nvSpPr>
          <p:cNvPr id="3" name="TextBox 2">
            <a:extLst>
              <a:ext uri="{FF2B5EF4-FFF2-40B4-BE49-F238E27FC236}">
                <a16:creationId xmlns:a16="http://schemas.microsoft.com/office/drawing/2014/main" id="{11A6F346-2881-4D81-B623-8DE5AEE4EF7F}"/>
              </a:ext>
            </a:extLst>
          </p:cNvPr>
          <p:cNvSpPr txBox="1"/>
          <p:nvPr/>
        </p:nvSpPr>
        <p:spPr>
          <a:xfrm>
            <a:off x="1600200" y="6581001"/>
            <a:ext cx="5632247" cy="276999"/>
          </a:xfrm>
          <a:prstGeom prst="rect">
            <a:avLst/>
          </a:prstGeom>
          <a:noFill/>
        </p:spPr>
        <p:txBody>
          <a:bodyPr wrap="none" rtlCol="0">
            <a:spAutoFit/>
          </a:bodyPr>
          <a:lstStyle/>
          <a:p>
            <a:r>
              <a:rPr lang="en-US" sz="1200" dirty="0"/>
              <a:t>Source: 2022, </a:t>
            </a:r>
            <a:r>
              <a:rPr lang="en-US" sz="1200" dirty="0">
                <a:hlinkClick r:id="rId3"/>
              </a:rPr>
              <a:t>The CHIPS and Science Act | Public Sector | McKinsey &amp; Company</a:t>
            </a:r>
            <a:endParaRPr lang="en-US" sz="1200" dirty="0"/>
          </a:p>
        </p:txBody>
      </p:sp>
    </p:spTree>
    <p:extLst>
      <p:ext uri="{BB962C8B-B14F-4D97-AF65-F5344CB8AC3E}">
        <p14:creationId xmlns:p14="http://schemas.microsoft.com/office/powerpoint/2010/main" val="38767514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C21F-8B3E-7C72-56D8-14006368F832}"/>
              </a:ext>
            </a:extLst>
          </p:cNvPr>
          <p:cNvSpPr>
            <a:spLocks noGrp="1"/>
          </p:cNvSpPr>
          <p:nvPr>
            <p:ph type="title"/>
          </p:nvPr>
        </p:nvSpPr>
        <p:spPr>
          <a:xfrm>
            <a:off x="838200" y="409084"/>
            <a:ext cx="7793038" cy="1143000"/>
          </a:xfrm>
        </p:spPr>
        <p:txBody>
          <a:bodyPr/>
          <a:lstStyle/>
          <a:p>
            <a:r>
              <a:rPr lang="en-US" dirty="0"/>
              <a:t>Industrial Policy: European Chips Act</a:t>
            </a:r>
          </a:p>
        </p:txBody>
      </p:sp>
      <p:pic>
        <p:nvPicPr>
          <p:cNvPr id="9" name="Picture 8">
            <a:extLst>
              <a:ext uri="{FF2B5EF4-FFF2-40B4-BE49-F238E27FC236}">
                <a16:creationId xmlns:a16="http://schemas.microsoft.com/office/drawing/2014/main" id="{666CC914-B9FE-4A5F-EC17-B53ADE53870B}"/>
              </a:ext>
            </a:extLst>
          </p:cNvPr>
          <p:cNvPicPr>
            <a:picLocks noChangeAspect="1"/>
          </p:cNvPicPr>
          <p:nvPr/>
        </p:nvPicPr>
        <p:blipFill>
          <a:blip r:embed="rId2"/>
          <a:stretch>
            <a:fillRect/>
          </a:stretch>
        </p:blipFill>
        <p:spPr>
          <a:xfrm>
            <a:off x="990600" y="2057400"/>
            <a:ext cx="7391400" cy="3820016"/>
          </a:xfrm>
          <a:prstGeom prst="rect">
            <a:avLst/>
          </a:prstGeom>
        </p:spPr>
      </p:pic>
    </p:spTree>
    <p:extLst>
      <p:ext uri="{BB962C8B-B14F-4D97-AF65-F5344CB8AC3E}">
        <p14:creationId xmlns:p14="http://schemas.microsoft.com/office/powerpoint/2010/main" val="34425159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0090F-2E8B-49FD-B9C0-3538DDFDCC5A}"/>
              </a:ext>
            </a:extLst>
          </p:cNvPr>
          <p:cNvSpPr>
            <a:spLocks noGrp="1"/>
          </p:cNvSpPr>
          <p:nvPr>
            <p:ph type="title"/>
          </p:nvPr>
        </p:nvSpPr>
        <p:spPr/>
        <p:txBody>
          <a:bodyPr/>
          <a:lstStyle/>
          <a:p>
            <a:r>
              <a:rPr lang="en-US" dirty="0"/>
              <a:t>Strings Attached: Future Investment Guardrails in US Policy</a:t>
            </a:r>
          </a:p>
        </p:txBody>
      </p:sp>
      <p:sp>
        <p:nvSpPr>
          <p:cNvPr id="3" name="Content Placeholder 2">
            <a:extLst>
              <a:ext uri="{FF2B5EF4-FFF2-40B4-BE49-F238E27FC236}">
                <a16:creationId xmlns:a16="http://schemas.microsoft.com/office/drawing/2014/main" id="{4FE3BA0F-AFB3-4E4E-90C5-38147CBEED2D}"/>
              </a:ext>
            </a:extLst>
          </p:cNvPr>
          <p:cNvSpPr>
            <a:spLocks noGrp="1"/>
          </p:cNvSpPr>
          <p:nvPr>
            <p:ph idx="1"/>
          </p:nvPr>
        </p:nvSpPr>
        <p:spPr>
          <a:xfrm>
            <a:off x="685800" y="1902765"/>
            <a:ext cx="8001000" cy="4417367"/>
          </a:xfrm>
        </p:spPr>
        <p:txBody>
          <a:bodyPr>
            <a:normAutofit fontScale="62500" lnSpcReduction="20000"/>
          </a:bodyPr>
          <a:lstStyle/>
          <a:p>
            <a:pPr algn="l">
              <a:spcBef>
                <a:spcPts val="1200"/>
              </a:spcBef>
              <a:spcAft>
                <a:spcPts val="1200"/>
              </a:spcAft>
              <a:buFont typeface="Arial" panose="020B0604020202020204" pitchFamily="34" charset="0"/>
              <a:buChar char="•"/>
            </a:pPr>
            <a:r>
              <a:rPr lang="en-US" b="0" i="0" dirty="0">
                <a:solidFill>
                  <a:srgbClr val="1B1B1B"/>
                </a:solidFill>
                <a:effectLst/>
              </a:rPr>
              <a:t>“Prohibits recipients of CHIPS incentives funds from using the funds to construct, modify, or improve a semiconductor facility outside of the United States;</a:t>
            </a:r>
          </a:p>
          <a:p>
            <a:pPr algn="l">
              <a:spcBef>
                <a:spcPts val="1200"/>
              </a:spcBef>
              <a:spcAft>
                <a:spcPts val="1200"/>
              </a:spcAft>
              <a:buFont typeface="Arial" panose="020B0604020202020204" pitchFamily="34" charset="0"/>
              <a:buChar char="•"/>
            </a:pPr>
            <a:r>
              <a:rPr lang="en-US" b="0" i="0" dirty="0">
                <a:solidFill>
                  <a:srgbClr val="1B1B1B"/>
                </a:solidFill>
                <a:effectLst/>
              </a:rPr>
              <a:t>Restricts recipients of CHIPS incentives funds from investing in most semiconductor manufacturing in </a:t>
            </a:r>
            <a:r>
              <a:rPr lang="en-US" b="0" i="1" dirty="0">
                <a:solidFill>
                  <a:srgbClr val="1B1B1B"/>
                </a:solidFill>
                <a:effectLst/>
              </a:rPr>
              <a:t>foreign countries of concern [e.g., China] </a:t>
            </a:r>
            <a:r>
              <a:rPr lang="en-US" b="0" i="0" dirty="0">
                <a:solidFill>
                  <a:srgbClr val="1B1B1B"/>
                </a:solidFill>
                <a:effectLst/>
              </a:rPr>
              <a:t>for 10 years after the date of award; and,</a:t>
            </a:r>
          </a:p>
          <a:p>
            <a:pPr algn="l">
              <a:spcBef>
                <a:spcPts val="1200"/>
              </a:spcBef>
              <a:spcAft>
                <a:spcPts val="1200"/>
              </a:spcAft>
              <a:buFont typeface="Arial" panose="020B0604020202020204" pitchFamily="34" charset="0"/>
              <a:buChar char="•"/>
            </a:pPr>
            <a:r>
              <a:rPr lang="en-US" b="0" i="0" dirty="0">
                <a:solidFill>
                  <a:srgbClr val="1B1B1B"/>
                </a:solidFill>
                <a:effectLst/>
              </a:rPr>
              <a:t>Limits recipients of CHIPS incentives funds from engaging in certain joint research or technology licensing efforts with a foreign entity of concern that relates to a technology or product that raises national security concerns.  </a:t>
            </a:r>
          </a:p>
          <a:p>
            <a:pPr algn="l">
              <a:spcBef>
                <a:spcPts val="1200"/>
              </a:spcBef>
              <a:spcAft>
                <a:spcPts val="1200"/>
              </a:spcAft>
              <a:buFont typeface="Arial" panose="020B0604020202020204" pitchFamily="34" charset="0"/>
              <a:buChar char="•"/>
            </a:pPr>
            <a:r>
              <a:rPr lang="en-US" b="0" i="0" dirty="0">
                <a:solidFill>
                  <a:srgbClr val="1B1B1B"/>
                </a:solidFill>
                <a:effectLst/>
              </a:rPr>
              <a:t>If these guardrails are violated, the Department can claw back the entire federal financial assistance award.”</a:t>
            </a:r>
          </a:p>
          <a:p>
            <a:endParaRPr lang="en-US" dirty="0"/>
          </a:p>
        </p:txBody>
      </p:sp>
      <p:sp>
        <p:nvSpPr>
          <p:cNvPr id="4" name="TextBox 3">
            <a:extLst>
              <a:ext uri="{FF2B5EF4-FFF2-40B4-BE49-F238E27FC236}">
                <a16:creationId xmlns:a16="http://schemas.microsoft.com/office/drawing/2014/main" id="{534EA7D5-136B-45E7-8039-CE65DA555558}"/>
              </a:ext>
            </a:extLst>
          </p:cNvPr>
          <p:cNvSpPr txBox="1"/>
          <p:nvPr/>
        </p:nvSpPr>
        <p:spPr>
          <a:xfrm flipH="1">
            <a:off x="762000" y="6320132"/>
            <a:ext cx="6573680" cy="461665"/>
          </a:xfrm>
          <a:prstGeom prst="rect">
            <a:avLst/>
          </a:prstGeom>
          <a:noFill/>
        </p:spPr>
        <p:txBody>
          <a:bodyPr wrap="square" rtlCol="0">
            <a:spAutoFit/>
          </a:bodyPr>
          <a:lstStyle/>
          <a:p>
            <a:r>
              <a:rPr lang="en-US" sz="1200" dirty="0"/>
              <a:t>Source: </a:t>
            </a:r>
            <a:r>
              <a:rPr lang="en-US" sz="1200" dirty="0">
                <a:hlinkClick r:id="rId2"/>
              </a:rPr>
              <a:t>Biden-Harris Administration Announces Final National Security Guardrails for CHIPS for America Incentives Program | U.S. Department of Commerce</a:t>
            </a:r>
            <a:r>
              <a:rPr lang="en-US" sz="1200" dirty="0"/>
              <a:t>, September 2023</a:t>
            </a:r>
          </a:p>
        </p:txBody>
      </p:sp>
    </p:spTree>
    <p:extLst>
      <p:ext uri="{BB962C8B-B14F-4D97-AF65-F5344CB8AC3E}">
        <p14:creationId xmlns:p14="http://schemas.microsoft.com/office/powerpoint/2010/main" val="25068616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F05DB-330C-44CF-B605-A91471B8F140}"/>
              </a:ext>
            </a:extLst>
          </p:cNvPr>
          <p:cNvSpPr>
            <a:spLocks noGrp="1"/>
          </p:cNvSpPr>
          <p:nvPr>
            <p:ph type="title"/>
          </p:nvPr>
        </p:nvSpPr>
        <p:spPr>
          <a:xfrm>
            <a:off x="904081" y="342900"/>
            <a:ext cx="7793038" cy="1143000"/>
          </a:xfrm>
        </p:spPr>
        <p:txBody>
          <a:bodyPr/>
          <a:lstStyle/>
          <a:p>
            <a:r>
              <a:rPr lang="en-US" dirty="0"/>
              <a:t>Do Companies Need to Choose Sides? </a:t>
            </a:r>
          </a:p>
        </p:txBody>
      </p:sp>
      <p:sp>
        <p:nvSpPr>
          <p:cNvPr id="3" name="Content Placeholder 2">
            <a:extLst>
              <a:ext uri="{FF2B5EF4-FFF2-40B4-BE49-F238E27FC236}">
                <a16:creationId xmlns:a16="http://schemas.microsoft.com/office/drawing/2014/main" id="{007FAFC7-6407-406A-BF01-CE20781340AA}"/>
              </a:ext>
            </a:extLst>
          </p:cNvPr>
          <p:cNvSpPr>
            <a:spLocks noGrp="1"/>
          </p:cNvSpPr>
          <p:nvPr>
            <p:ph idx="1"/>
          </p:nvPr>
        </p:nvSpPr>
        <p:spPr>
          <a:xfrm>
            <a:off x="381000" y="1828800"/>
            <a:ext cx="8534400" cy="4114800"/>
          </a:xfrm>
        </p:spPr>
        <p:txBody>
          <a:bodyPr>
            <a:normAutofit fontScale="92500" lnSpcReduction="20000"/>
          </a:bodyPr>
          <a:lstStyle/>
          <a:p>
            <a:r>
              <a:rPr lang="en-US" sz="2800" b="0" i="0" dirty="0">
                <a:solidFill>
                  <a:srgbClr val="080808"/>
                </a:solidFill>
                <a:effectLst/>
                <a:latin typeface="Publico Text Web"/>
              </a:rPr>
              <a:t>“Taiwan’s TSMC is currently bringing online a 28-nanometer wafer fabrication plant in Nanjing, China</a:t>
            </a:r>
            <a:r>
              <a:rPr lang="en-US" sz="2800" dirty="0">
                <a:solidFill>
                  <a:srgbClr val="080808"/>
                </a:solidFill>
                <a:latin typeface="Publico Text Web"/>
              </a:rPr>
              <a:t>, characterizing it </a:t>
            </a:r>
            <a:r>
              <a:rPr lang="en-US" sz="2800" b="0" i="0" dirty="0">
                <a:solidFill>
                  <a:srgbClr val="080808"/>
                </a:solidFill>
                <a:effectLst/>
                <a:latin typeface="Publico Text Web"/>
              </a:rPr>
              <a:t>as “the sweet spot for our embedded memory applications.”  Total investment for this project is reportedly $2.9 billion.</a:t>
            </a:r>
          </a:p>
          <a:p>
            <a:r>
              <a:rPr lang="en-US" sz="2800" b="0" i="0" dirty="0">
                <a:solidFill>
                  <a:srgbClr val="080808"/>
                </a:solidFill>
                <a:effectLst/>
                <a:latin typeface="Publico Text Web"/>
              </a:rPr>
              <a:t>However, Taiwanese observers view the proposed U.S. guardrails as potentially </a:t>
            </a:r>
            <a:r>
              <a:rPr lang="en-US" sz="2800" dirty="0">
                <a:solidFill>
                  <a:srgbClr val="080808"/>
                </a:solidFill>
                <a:latin typeface="Publico Text Web"/>
              </a:rPr>
              <a:t>suspend[</a:t>
            </a:r>
            <a:r>
              <a:rPr lang="en-US" sz="2800" dirty="0" err="1">
                <a:solidFill>
                  <a:srgbClr val="080808"/>
                </a:solidFill>
                <a:latin typeface="Publico Text Web"/>
              </a:rPr>
              <a:t>ing</a:t>
            </a:r>
            <a:r>
              <a:rPr lang="en-US" sz="2800" dirty="0">
                <a:solidFill>
                  <a:srgbClr val="080808"/>
                </a:solidFill>
                <a:latin typeface="Publico Text Web"/>
              </a:rPr>
              <a:t>] </a:t>
            </a:r>
            <a:r>
              <a:rPr lang="en-US" sz="2800" b="0" i="0" dirty="0">
                <a:solidFill>
                  <a:srgbClr val="080808"/>
                </a:solidFill>
                <a:effectLst/>
                <a:latin typeface="Publico Text Web"/>
              </a:rPr>
              <a:t>TSMC’s Nanjing expansion program:</a:t>
            </a:r>
          </a:p>
          <a:p>
            <a:pPr lvl="1"/>
            <a:r>
              <a:rPr lang="en-US" b="0" i="0" dirty="0">
                <a:solidFill>
                  <a:srgbClr val="080808"/>
                </a:solidFill>
                <a:effectLst/>
                <a:latin typeface="Publico Text Web"/>
              </a:rPr>
              <a:t>“It is expected that TSMC will slow down its investment in [China] and focus on building production capacity in the U.S., Japan and even Europe in the future, with Taiwan remaining a production hub.”</a:t>
            </a:r>
            <a:endParaRPr lang="en-US" dirty="0"/>
          </a:p>
        </p:txBody>
      </p:sp>
      <p:sp>
        <p:nvSpPr>
          <p:cNvPr id="4" name="TextBox 3">
            <a:extLst>
              <a:ext uri="{FF2B5EF4-FFF2-40B4-BE49-F238E27FC236}">
                <a16:creationId xmlns:a16="http://schemas.microsoft.com/office/drawing/2014/main" id="{C4F2622B-7D6E-4F88-8250-498F15B704E6}"/>
              </a:ext>
            </a:extLst>
          </p:cNvPr>
          <p:cNvSpPr txBox="1"/>
          <p:nvPr/>
        </p:nvSpPr>
        <p:spPr>
          <a:xfrm>
            <a:off x="1143000" y="6351046"/>
            <a:ext cx="5638800" cy="461665"/>
          </a:xfrm>
          <a:prstGeom prst="rect">
            <a:avLst/>
          </a:prstGeom>
          <a:noFill/>
        </p:spPr>
        <p:txBody>
          <a:bodyPr wrap="square" rtlCol="0">
            <a:spAutoFit/>
          </a:bodyPr>
          <a:lstStyle/>
          <a:p>
            <a:r>
              <a:rPr lang="en-US" sz="1200" dirty="0"/>
              <a:t>Source: </a:t>
            </a:r>
            <a:r>
              <a:rPr lang="en-US" sz="1200" dirty="0">
                <a:hlinkClick r:id="rId2"/>
              </a:rPr>
              <a:t>“Guardrails” on CHIPS Act Funding to Restrict Investments in China May Restrict Participation in CHIPS Act Incentives | Perspectives on Innovation | CSIS</a:t>
            </a:r>
            <a:endParaRPr lang="en-US" sz="1200" dirty="0"/>
          </a:p>
        </p:txBody>
      </p:sp>
    </p:spTree>
    <p:extLst>
      <p:ext uri="{BB962C8B-B14F-4D97-AF65-F5344CB8AC3E}">
        <p14:creationId xmlns:p14="http://schemas.microsoft.com/office/powerpoint/2010/main" val="41175156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9586E-DAEB-BA35-A564-159DD9331B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E64490-3ADB-2483-9517-720748EB0729}"/>
              </a:ext>
            </a:extLst>
          </p:cNvPr>
          <p:cNvSpPr>
            <a:spLocks noGrp="1"/>
          </p:cNvSpPr>
          <p:nvPr>
            <p:ph type="title"/>
          </p:nvPr>
        </p:nvSpPr>
        <p:spPr/>
        <p:txBody>
          <a:bodyPr/>
          <a:lstStyle/>
          <a:p>
            <a:r>
              <a:rPr lang="en-US" dirty="0"/>
              <a:t>From Industrial Policies to Tariffs</a:t>
            </a:r>
          </a:p>
        </p:txBody>
      </p:sp>
      <p:sp>
        <p:nvSpPr>
          <p:cNvPr id="3" name="Content Placeholder 2">
            <a:extLst>
              <a:ext uri="{FF2B5EF4-FFF2-40B4-BE49-F238E27FC236}">
                <a16:creationId xmlns:a16="http://schemas.microsoft.com/office/drawing/2014/main" id="{20F29429-8FF5-56EF-BAB5-1673274803E3}"/>
              </a:ext>
            </a:extLst>
          </p:cNvPr>
          <p:cNvSpPr>
            <a:spLocks noGrp="1"/>
          </p:cNvSpPr>
          <p:nvPr>
            <p:ph idx="1"/>
          </p:nvPr>
        </p:nvSpPr>
        <p:spPr>
          <a:xfrm>
            <a:off x="609600" y="2057400"/>
            <a:ext cx="8077200" cy="4114800"/>
          </a:xfrm>
        </p:spPr>
        <p:txBody>
          <a:bodyPr/>
          <a:lstStyle/>
          <a:p>
            <a:pPr marL="548640" algn="l">
              <a:spcBef>
                <a:spcPts val="1200"/>
              </a:spcBef>
              <a:spcAft>
                <a:spcPts val="1200"/>
              </a:spcAft>
              <a:buNone/>
            </a:pPr>
            <a:r>
              <a:rPr lang="en-US" sz="2800" b="0" i="0" dirty="0">
                <a:solidFill>
                  <a:srgbClr val="404040"/>
                </a:solidFill>
                <a:effectLst/>
              </a:rPr>
              <a:t>“TSMC, I gave them no money ... all I did was say, if you don't build your plant here, you're going to pay a big tax</a:t>
            </a:r>
            <a:r>
              <a:rPr lang="en-US" sz="2800" dirty="0">
                <a:solidFill>
                  <a:srgbClr val="404040"/>
                </a:solidFill>
              </a:rPr>
              <a:t>.”</a:t>
            </a:r>
          </a:p>
          <a:p>
            <a:pPr marL="548640" algn="l">
              <a:spcBef>
                <a:spcPts val="1200"/>
              </a:spcBef>
              <a:spcAft>
                <a:spcPts val="1200"/>
              </a:spcAft>
              <a:buNone/>
            </a:pPr>
            <a:r>
              <a:rPr lang="en-US" sz="2800" dirty="0">
                <a:solidFill>
                  <a:srgbClr val="404040"/>
                </a:solidFill>
              </a:rPr>
              <a:t>-- U.S. President Donald Trump, reporting on what he told the Taiwan Semi-Conductor Manufacturing Corporation (TSMC) to produce in the United States, April 2025</a:t>
            </a:r>
            <a:endParaRPr lang="en-US" sz="2800" dirty="0"/>
          </a:p>
        </p:txBody>
      </p:sp>
      <p:sp>
        <p:nvSpPr>
          <p:cNvPr id="5" name="TextBox 4">
            <a:extLst>
              <a:ext uri="{FF2B5EF4-FFF2-40B4-BE49-F238E27FC236}">
                <a16:creationId xmlns:a16="http://schemas.microsoft.com/office/drawing/2014/main" id="{38EA31CB-97C2-74B3-595F-245B1A099137}"/>
              </a:ext>
            </a:extLst>
          </p:cNvPr>
          <p:cNvSpPr txBox="1"/>
          <p:nvPr/>
        </p:nvSpPr>
        <p:spPr>
          <a:xfrm>
            <a:off x="2133600" y="6324600"/>
            <a:ext cx="5181600" cy="461665"/>
          </a:xfrm>
          <a:prstGeom prst="rect">
            <a:avLst/>
          </a:prstGeom>
          <a:noFill/>
        </p:spPr>
        <p:txBody>
          <a:bodyPr wrap="square">
            <a:spAutoFit/>
          </a:bodyPr>
          <a:lstStyle/>
          <a:p>
            <a:r>
              <a:rPr lang="en-US" sz="1200" dirty="0">
                <a:solidFill>
                  <a:schemeClr val="bg2"/>
                </a:solidFill>
                <a:hlinkClick r:id="rId2">
                  <a:extLst>
                    <a:ext uri="{A12FA001-AC4F-418D-AE19-62706E023703}">
                      <ahyp:hlinkClr xmlns:ahyp="http://schemas.microsoft.com/office/drawing/2018/hyperlinkcolor" val="tx"/>
                    </a:ext>
                  </a:extLst>
                </a:hlinkClick>
              </a:rPr>
              <a:t>Source: Trump says he told TSMC it would pay 100% tax if it doesn't build in US | Reuters</a:t>
            </a:r>
            <a:r>
              <a:rPr lang="en-US" sz="1200" dirty="0">
                <a:solidFill>
                  <a:schemeClr val="bg2"/>
                </a:solidFill>
              </a:rPr>
              <a:t>, April 8, 2025 </a:t>
            </a:r>
          </a:p>
        </p:txBody>
      </p:sp>
    </p:spTree>
    <p:extLst>
      <p:ext uri="{BB962C8B-B14F-4D97-AF65-F5344CB8AC3E}">
        <p14:creationId xmlns:p14="http://schemas.microsoft.com/office/powerpoint/2010/main" val="4641914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FC5A4-B4EE-CFC1-9D8C-1EA833304DFC}"/>
              </a:ext>
            </a:extLst>
          </p:cNvPr>
          <p:cNvSpPr>
            <a:spLocks noGrp="1"/>
          </p:cNvSpPr>
          <p:nvPr>
            <p:ph type="title"/>
          </p:nvPr>
        </p:nvSpPr>
        <p:spPr/>
        <p:txBody>
          <a:bodyPr/>
          <a:lstStyle/>
          <a:p>
            <a:r>
              <a:rPr lang="en-US" dirty="0"/>
              <a:t>Multipolar World Order: Chinese Investment in Semiconductors</a:t>
            </a:r>
          </a:p>
        </p:txBody>
      </p:sp>
      <p:pic>
        <p:nvPicPr>
          <p:cNvPr id="5" name="Content Placeholder 4">
            <a:extLst>
              <a:ext uri="{FF2B5EF4-FFF2-40B4-BE49-F238E27FC236}">
                <a16:creationId xmlns:a16="http://schemas.microsoft.com/office/drawing/2014/main" id="{0A9AB515-7B9B-940F-3A01-1D900278B65E}"/>
              </a:ext>
            </a:extLst>
          </p:cNvPr>
          <p:cNvPicPr>
            <a:picLocks noGrp="1" noChangeAspect="1"/>
          </p:cNvPicPr>
          <p:nvPr>
            <p:ph idx="1"/>
          </p:nvPr>
        </p:nvPicPr>
        <p:blipFill>
          <a:blip r:embed="rId2"/>
          <a:stretch>
            <a:fillRect/>
          </a:stretch>
        </p:blipFill>
        <p:spPr>
          <a:xfrm>
            <a:off x="609600" y="2667000"/>
            <a:ext cx="3962400" cy="2916515"/>
          </a:xfrm>
        </p:spPr>
      </p:pic>
      <p:pic>
        <p:nvPicPr>
          <p:cNvPr id="6" name="Picture 2" descr="Why US needs to accept multipolar world order with dignity - Usanas  Foundation - Decode Diagnose Demystify">
            <a:extLst>
              <a:ext uri="{FF2B5EF4-FFF2-40B4-BE49-F238E27FC236}">
                <a16:creationId xmlns:a16="http://schemas.microsoft.com/office/drawing/2014/main" id="{2739BCA6-E428-96FD-CCE5-DDFC91C201A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257800" y="2639683"/>
            <a:ext cx="3352800" cy="2832629"/>
          </a:xfrm>
          <a:prstGeom prst="rect">
            <a:avLst/>
          </a:prstGeom>
          <a:solidFill>
            <a:srgbClr val="FFFFFF"/>
          </a:solidFill>
        </p:spPr>
      </p:pic>
    </p:spTree>
    <p:extLst>
      <p:ext uri="{BB962C8B-B14F-4D97-AF65-F5344CB8AC3E}">
        <p14:creationId xmlns:p14="http://schemas.microsoft.com/office/powerpoint/2010/main" val="1804153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4D367-A058-4A7C-8C46-4E7880DFC956}"/>
              </a:ext>
            </a:extLst>
          </p:cNvPr>
          <p:cNvSpPr>
            <a:spLocks noGrp="1"/>
          </p:cNvSpPr>
          <p:nvPr>
            <p:ph type="title"/>
          </p:nvPr>
        </p:nvSpPr>
        <p:spPr>
          <a:xfrm>
            <a:off x="1046162" y="304800"/>
            <a:ext cx="8097838" cy="1143000"/>
          </a:xfrm>
        </p:spPr>
        <p:txBody>
          <a:bodyPr/>
          <a:lstStyle/>
          <a:p>
            <a:r>
              <a:rPr lang="en-US" dirty="0"/>
              <a:t>The Emergence of Techno-Nationalism</a:t>
            </a:r>
          </a:p>
        </p:txBody>
      </p:sp>
      <p:sp>
        <p:nvSpPr>
          <p:cNvPr id="6" name="TextBox 5">
            <a:extLst>
              <a:ext uri="{FF2B5EF4-FFF2-40B4-BE49-F238E27FC236}">
                <a16:creationId xmlns:a16="http://schemas.microsoft.com/office/drawing/2014/main" id="{CD330FFC-3D85-458D-9022-5619D5930534}"/>
              </a:ext>
            </a:extLst>
          </p:cNvPr>
          <p:cNvSpPr txBox="1"/>
          <p:nvPr/>
        </p:nvSpPr>
        <p:spPr>
          <a:xfrm>
            <a:off x="2133600" y="6487726"/>
            <a:ext cx="4225709" cy="276999"/>
          </a:xfrm>
          <a:prstGeom prst="rect">
            <a:avLst/>
          </a:prstGeom>
          <a:noFill/>
        </p:spPr>
        <p:txBody>
          <a:bodyPr wrap="none" rtlCol="0">
            <a:spAutoFit/>
          </a:bodyPr>
          <a:lstStyle/>
          <a:p>
            <a:r>
              <a:rPr lang="en-US" sz="1200" dirty="0"/>
              <a:t>Source: </a:t>
            </a:r>
            <a:r>
              <a:rPr lang="en-US" sz="1200" dirty="0">
                <a:hlinkClick r:id="rId2"/>
              </a:rPr>
              <a:t>The Unwinding of Global Tech Supply Chains | BCG</a:t>
            </a:r>
            <a:endParaRPr lang="en-US" sz="1200" dirty="0"/>
          </a:p>
        </p:txBody>
      </p:sp>
      <p:sp>
        <p:nvSpPr>
          <p:cNvPr id="4" name="TextBox 3">
            <a:extLst>
              <a:ext uri="{FF2B5EF4-FFF2-40B4-BE49-F238E27FC236}">
                <a16:creationId xmlns:a16="http://schemas.microsoft.com/office/drawing/2014/main" id="{3A367D12-7902-CBA1-A94A-188A94E5B265}"/>
              </a:ext>
            </a:extLst>
          </p:cNvPr>
          <p:cNvSpPr txBox="1"/>
          <p:nvPr/>
        </p:nvSpPr>
        <p:spPr>
          <a:xfrm>
            <a:off x="609600" y="2362200"/>
            <a:ext cx="8097838" cy="1938992"/>
          </a:xfrm>
          <a:prstGeom prst="rect">
            <a:avLst/>
          </a:prstGeom>
          <a:noFill/>
        </p:spPr>
        <p:txBody>
          <a:bodyPr wrap="square">
            <a:spAutoFit/>
          </a:bodyPr>
          <a:lstStyle/>
          <a:p>
            <a:pPr marL="177800" indent="0">
              <a:spcBef>
                <a:spcPts val="0"/>
              </a:spcBef>
              <a:buNone/>
            </a:pPr>
            <a:r>
              <a:rPr lang="en-US" sz="2400" b="1" dirty="0">
                <a:latin typeface="+mn-lt"/>
              </a:rPr>
              <a:t>Techno-Nationalism</a:t>
            </a:r>
            <a:r>
              <a:rPr lang="en-US" sz="2400" dirty="0">
                <a:latin typeface="+mn-lt"/>
              </a:rPr>
              <a:t>: The belief that a nation's technological development and leadership in innovation are essential to national security and geopolitical power, such that technological development should be protected or directed by the state</a:t>
            </a:r>
            <a:r>
              <a:rPr lang="en-US" sz="2400" b="1" dirty="0"/>
              <a:t>.</a:t>
            </a:r>
          </a:p>
        </p:txBody>
      </p:sp>
    </p:spTree>
    <p:extLst>
      <p:ext uri="{BB962C8B-B14F-4D97-AF65-F5344CB8AC3E}">
        <p14:creationId xmlns:p14="http://schemas.microsoft.com/office/powerpoint/2010/main" val="7859437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FBA9D-0B9C-5094-F09C-D8F0C8A92942}"/>
              </a:ext>
            </a:extLst>
          </p:cNvPr>
          <p:cNvSpPr>
            <a:spLocks noGrp="1"/>
          </p:cNvSpPr>
          <p:nvPr>
            <p:ph type="title"/>
          </p:nvPr>
        </p:nvSpPr>
        <p:spPr/>
        <p:txBody>
          <a:bodyPr/>
          <a:lstStyle/>
          <a:p>
            <a:r>
              <a:rPr lang="en-US" dirty="0"/>
              <a:t>Beyond Free Trade: “Small Yard, Big Fence”</a:t>
            </a:r>
          </a:p>
        </p:txBody>
      </p:sp>
      <p:sp>
        <p:nvSpPr>
          <p:cNvPr id="3" name="Content Placeholder 2">
            <a:extLst>
              <a:ext uri="{FF2B5EF4-FFF2-40B4-BE49-F238E27FC236}">
                <a16:creationId xmlns:a16="http://schemas.microsoft.com/office/drawing/2014/main" id="{217CA3F8-58B0-83F4-0552-1FA63CCF0C30}"/>
              </a:ext>
            </a:extLst>
          </p:cNvPr>
          <p:cNvSpPr>
            <a:spLocks noGrp="1"/>
          </p:cNvSpPr>
          <p:nvPr>
            <p:ph idx="1"/>
          </p:nvPr>
        </p:nvSpPr>
        <p:spPr>
          <a:xfrm>
            <a:off x="533400" y="2017713"/>
            <a:ext cx="8421688" cy="4377680"/>
          </a:xfrm>
        </p:spPr>
        <p:txBody>
          <a:bodyPr>
            <a:normAutofit fontScale="92500" lnSpcReduction="10000"/>
          </a:bodyPr>
          <a:lstStyle/>
          <a:p>
            <a:pPr>
              <a:lnSpc>
                <a:spcPct val="120000"/>
              </a:lnSpc>
              <a:spcBef>
                <a:spcPts val="1200"/>
              </a:spcBef>
              <a:spcAft>
                <a:spcPts val="1200"/>
              </a:spcAft>
            </a:pPr>
            <a:r>
              <a:rPr lang="en-US" sz="2800" b="0" i="0" dirty="0">
                <a:effectLst/>
              </a:rPr>
              <a:t>“</a:t>
            </a:r>
            <a:r>
              <a:rPr lang="en-US" sz="2400" b="0" i="0" dirty="0">
                <a:effectLst/>
              </a:rPr>
              <a:t>Many of you have heard the term “small yard, high fence” when it comes to protecting critical technologies.  The concept has been cited at think tanks, universities, and conferences for years.  We are now implementing it. </a:t>
            </a:r>
          </a:p>
          <a:p>
            <a:pPr>
              <a:lnSpc>
                <a:spcPct val="120000"/>
              </a:lnSpc>
              <a:spcBef>
                <a:spcPts val="1200"/>
              </a:spcBef>
              <a:spcAft>
                <a:spcPts val="1200"/>
              </a:spcAft>
            </a:pPr>
            <a:r>
              <a:rPr lang="en-US" sz="2400" b="0" i="0" dirty="0">
                <a:effectLst/>
              </a:rPr>
              <a:t>Chokepoints for foundational technologies have to be inside that yard, and the fence has to be high—because our strategic competitors should not be able to exploit American and allied technologies to undermine American and allied security.</a:t>
            </a:r>
            <a:r>
              <a:rPr lang="en-US" sz="2400" dirty="0">
                <a:solidFill>
                  <a:srgbClr val="0A2458"/>
                </a:solidFill>
              </a:rPr>
              <a:t>”</a:t>
            </a:r>
          </a:p>
          <a:p>
            <a:pPr lvl="1">
              <a:lnSpc>
                <a:spcPct val="120000"/>
              </a:lnSpc>
              <a:spcBef>
                <a:spcPts val="1200"/>
              </a:spcBef>
              <a:spcAft>
                <a:spcPts val="1200"/>
              </a:spcAft>
            </a:pPr>
            <a:r>
              <a:rPr lang="en-US" sz="2000" dirty="0"/>
              <a:t>Former U.S. National Security Advisor Jack Sullivan (2023)</a:t>
            </a:r>
          </a:p>
          <a:p>
            <a:pPr lvl="1">
              <a:lnSpc>
                <a:spcPct val="120000"/>
              </a:lnSpc>
              <a:spcBef>
                <a:spcPts val="1800"/>
              </a:spcBef>
              <a:spcAft>
                <a:spcPts val="1800"/>
              </a:spcAft>
            </a:pPr>
            <a:endParaRPr lang="en-US" sz="2000" b="0" i="0" dirty="0">
              <a:solidFill>
                <a:srgbClr val="0A2458"/>
              </a:solidFill>
              <a:effectLst/>
            </a:endParaRPr>
          </a:p>
          <a:p>
            <a:pPr marL="0" indent="0">
              <a:lnSpc>
                <a:spcPts val="1584"/>
              </a:lnSpc>
              <a:spcAft>
                <a:spcPts val="1406"/>
              </a:spcAft>
              <a:buNone/>
            </a:pPr>
            <a:endParaRPr lang="en-US" b="0" i="0" dirty="0">
              <a:solidFill>
                <a:srgbClr val="0A2458"/>
              </a:solidFill>
              <a:effectLst/>
              <a:latin typeface="MercurySSm-Book-Pro_Web"/>
            </a:endParaRPr>
          </a:p>
          <a:p>
            <a:endParaRPr lang="en-US" dirty="0"/>
          </a:p>
        </p:txBody>
      </p:sp>
      <p:sp>
        <p:nvSpPr>
          <p:cNvPr id="4" name="TextBox 3">
            <a:extLst>
              <a:ext uri="{FF2B5EF4-FFF2-40B4-BE49-F238E27FC236}">
                <a16:creationId xmlns:a16="http://schemas.microsoft.com/office/drawing/2014/main" id="{C61C8E55-C5BE-8DF3-5C49-97B851BD6638}"/>
              </a:ext>
            </a:extLst>
          </p:cNvPr>
          <p:cNvSpPr txBox="1"/>
          <p:nvPr/>
        </p:nvSpPr>
        <p:spPr>
          <a:xfrm>
            <a:off x="533400" y="6395393"/>
            <a:ext cx="7398925" cy="461665"/>
          </a:xfrm>
          <a:prstGeom prst="rect">
            <a:avLst/>
          </a:prstGeom>
          <a:noFill/>
        </p:spPr>
        <p:txBody>
          <a:bodyPr wrap="square" rtlCol="0">
            <a:spAutoFit/>
          </a:bodyPr>
          <a:lstStyle/>
          <a:p>
            <a:r>
              <a:rPr lang="en-US" sz="1200" dirty="0"/>
              <a:t>Source: </a:t>
            </a:r>
            <a:r>
              <a:rPr lang="en-US" sz="1200" dirty="0">
                <a:hlinkClick r:id="rId2"/>
              </a:rPr>
              <a:t>Remarks by National Security Advisor Jake Sullivan on the Biden-Harris Administration’s National Security Strategy | The White House</a:t>
            </a:r>
            <a:endParaRPr lang="en-US" sz="1200" dirty="0"/>
          </a:p>
        </p:txBody>
      </p:sp>
    </p:spTree>
    <p:extLst>
      <p:ext uri="{BB962C8B-B14F-4D97-AF65-F5344CB8AC3E}">
        <p14:creationId xmlns:p14="http://schemas.microsoft.com/office/powerpoint/2010/main" val="36487604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1C2B3-42FF-AA5C-76B1-72C1C8FC5C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207B72-2D27-D6B1-33F4-822632AB6E08}"/>
              </a:ext>
            </a:extLst>
          </p:cNvPr>
          <p:cNvSpPr>
            <a:spLocks noGrp="1"/>
          </p:cNvSpPr>
          <p:nvPr>
            <p:ph type="title"/>
          </p:nvPr>
        </p:nvSpPr>
        <p:spPr>
          <a:xfrm>
            <a:off x="838200" y="381000"/>
            <a:ext cx="8097838" cy="1143000"/>
          </a:xfrm>
        </p:spPr>
        <p:txBody>
          <a:bodyPr/>
          <a:lstStyle/>
          <a:p>
            <a:r>
              <a:rPr lang="en-US" dirty="0"/>
              <a:t>Future of Trade: Techno-Nationalism</a:t>
            </a:r>
          </a:p>
        </p:txBody>
      </p:sp>
      <p:pic>
        <p:nvPicPr>
          <p:cNvPr id="5" name="Content Placeholder 4">
            <a:extLst>
              <a:ext uri="{FF2B5EF4-FFF2-40B4-BE49-F238E27FC236}">
                <a16:creationId xmlns:a16="http://schemas.microsoft.com/office/drawing/2014/main" id="{07B8BE82-BF71-11FE-7C93-410B6489617E}"/>
              </a:ext>
            </a:extLst>
          </p:cNvPr>
          <p:cNvPicPr>
            <a:picLocks noGrp="1" noChangeAspect="1"/>
          </p:cNvPicPr>
          <p:nvPr>
            <p:ph idx="1"/>
          </p:nvPr>
        </p:nvPicPr>
        <p:blipFill>
          <a:blip r:embed="rId2"/>
          <a:stretch>
            <a:fillRect/>
          </a:stretch>
        </p:blipFill>
        <p:spPr>
          <a:xfrm>
            <a:off x="741362" y="2017712"/>
            <a:ext cx="8097838" cy="4383087"/>
          </a:xfrm>
        </p:spPr>
      </p:pic>
      <p:sp>
        <p:nvSpPr>
          <p:cNvPr id="6" name="TextBox 5">
            <a:extLst>
              <a:ext uri="{FF2B5EF4-FFF2-40B4-BE49-F238E27FC236}">
                <a16:creationId xmlns:a16="http://schemas.microsoft.com/office/drawing/2014/main" id="{A5C6C6D7-4758-D7B0-D568-FA7AED368567}"/>
              </a:ext>
            </a:extLst>
          </p:cNvPr>
          <p:cNvSpPr txBox="1"/>
          <p:nvPr/>
        </p:nvSpPr>
        <p:spPr>
          <a:xfrm>
            <a:off x="2133600" y="6487726"/>
            <a:ext cx="4225709" cy="276999"/>
          </a:xfrm>
          <a:prstGeom prst="rect">
            <a:avLst/>
          </a:prstGeom>
          <a:noFill/>
        </p:spPr>
        <p:txBody>
          <a:bodyPr wrap="none" rtlCol="0">
            <a:spAutoFit/>
          </a:bodyPr>
          <a:lstStyle/>
          <a:p>
            <a:r>
              <a:rPr lang="en-US" sz="1200" dirty="0"/>
              <a:t>Source: </a:t>
            </a:r>
            <a:r>
              <a:rPr lang="en-US" sz="1200" dirty="0">
                <a:hlinkClick r:id="rId3"/>
              </a:rPr>
              <a:t>The Unwinding of Global Tech Supply Chains | BCG</a:t>
            </a:r>
            <a:endParaRPr lang="en-US" sz="1200" dirty="0"/>
          </a:p>
        </p:txBody>
      </p:sp>
    </p:spTree>
    <p:extLst>
      <p:ext uri="{BB962C8B-B14F-4D97-AF65-F5344CB8AC3E}">
        <p14:creationId xmlns:p14="http://schemas.microsoft.com/office/powerpoint/2010/main" val="3640733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6" name="Object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838200" y="381000"/>
            <a:ext cx="7793038" cy="1143000"/>
          </a:xfrm>
        </p:spPr>
        <p:txBody>
          <a:bodyPr vert="horz"/>
          <a:lstStyle/>
          <a:p>
            <a:r>
              <a:rPr lang="en-US" dirty="0"/>
              <a:t>Global Leadership: Connecting Students to the World</a:t>
            </a:r>
          </a:p>
        </p:txBody>
      </p:sp>
      <p:sp>
        <p:nvSpPr>
          <p:cNvPr id="3" name="Content Placeholder 2"/>
          <p:cNvSpPr>
            <a:spLocks noGrp="1"/>
          </p:cNvSpPr>
          <p:nvPr>
            <p:ph sz="half" idx="1"/>
          </p:nvPr>
        </p:nvSpPr>
        <p:spPr>
          <a:xfrm>
            <a:off x="152400" y="2017713"/>
            <a:ext cx="4572000" cy="4114800"/>
          </a:xfrm>
        </p:spPr>
        <p:txBody>
          <a:bodyPr/>
          <a:lstStyle/>
          <a:p>
            <a:r>
              <a:rPr lang="en-US" sz="2400" b="1" dirty="0"/>
              <a:t>Global processes are abstract </a:t>
            </a:r>
          </a:p>
          <a:p>
            <a:pPr lvl="1"/>
            <a:r>
              <a:rPr lang="en-US" dirty="0"/>
              <a:t>Difficult to “see” or “touch” the global systems in which we live and work </a:t>
            </a:r>
          </a:p>
          <a:p>
            <a:r>
              <a:rPr lang="en-US" sz="2400" b="1" dirty="0"/>
              <a:t>Global processes are distant and distributed</a:t>
            </a:r>
          </a:p>
          <a:p>
            <a:pPr lvl="1"/>
            <a:r>
              <a:rPr lang="en-US" sz="2400" dirty="0"/>
              <a:t>Difficult to comprehend places, people and perspectives </a:t>
            </a:r>
            <a:r>
              <a:rPr lang="en-US" dirty="0"/>
              <a:t>far away</a:t>
            </a:r>
            <a:r>
              <a:rPr lang="en-US" sz="2400" dirty="0"/>
              <a:t> from our own everyday reality</a:t>
            </a:r>
          </a:p>
          <a:p>
            <a:pPr marL="0" indent="0">
              <a:buNone/>
            </a:pPr>
            <a:endParaRPr lang="en-US" dirty="0"/>
          </a:p>
        </p:txBody>
      </p:sp>
      <p:pic>
        <p:nvPicPr>
          <p:cNvPr id="11" name="Google Shape;89;p1" descr="https://projectnorielblog.files.wordpress.com/2012/09/global-supply-chain.jpg"/>
          <p:cNvPicPr preferRelativeResize="0">
            <a:picLocks/>
          </p:cNvPicPr>
          <p:nvPr/>
        </p:nvPicPr>
        <p:blipFill rotWithShape="1">
          <a:blip r:embed="rId5">
            <a:alphaModFix/>
          </a:blip>
          <a:srcRect/>
          <a:stretch/>
        </p:blipFill>
        <p:spPr bwMode="auto">
          <a:xfrm>
            <a:off x="4724400" y="2022067"/>
            <a:ext cx="4267200" cy="4114800"/>
          </a:xfrm>
          <a:prstGeom prst="rect">
            <a:avLst/>
          </a:prstGeom>
          <a:noFill/>
          <a:ln w="9525">
            <a:noFill/>
            <a:miter lim="800000"/>
            <a:headEnd/>
            <a:tailEnd/>
          </a:ln>
          <a:effectLst/>
        </p:spPr>
      </p:pic>
      <p:sp>
        <p:nvSpPr>
          <p:cNvPr id="12" name="TextBox 11"/>
          <p:cNvSpPr txBox="1"/>
          <p:nvPr/>
        </p:nvSpPr>
        <p:spPr>
          <a:xfrm>
            <a:off x="381000" y="6567100"/>
            <a:ext cx="6724020" cy="276999"/>
          </a:xfrm>
          <a:prstGeom prst="rect">
            <a:avLst/>
          </a:prstGeom>
          <a:noFill/>
        </p:spPr>
        <p:txBody>
          <a:bodyPr wrap="none" rtlCol="0">
            <a:spAutoFit/>
          </a:bodyPr>
          <a:lstStyle/>
          <a:p>
            <a:r>
              <a:rPr lang="en-US" sz="1200" dirty="0"/>
              <a:t>Source: https://www.supplychain247.com/article/the_supply_chain_silent_threat_cyber_attack/security</a:t>
            </a:r>
          </a:p>
        </p:txBody>
      </p:sp>
    </p:spTree>
    <p:extLst>
      <p:ext uri="{BB962C8B-B14F-4D97-AF65-F5344CB8AC3E}">
        <p14:creationId xmlns:p14="http://schemas.microsoft.com/office/powerpoint/2010/main" val="3307940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B2AA99-F26A-4CB1-AF7D-DAD91F518D0A}"/>
              </a:ext>
            </a:extLst>
          </p:cNvPr>
          <p:cNvSpPr>
            <a:spLocks noGrp="1"/>
          </p:cNvSpPr>
          <p:nvPr>
            <p:ph type="title"/>
          </p:nvPr>
        </p:nvSpPr>
        <p:spPr>
          <a:xfrm>
            <a:off x="838200" y="438212"/>
            <a:ext cx="8574088" cy="1143000"/>
          </a:xfrm>
        </p:spPr>
        <p:txBody>
          <a:bodyPr/>
          <a:lstStyle/>
          <a:p>
            <a:r>
              <a:rPr lang="en-US" dirty="0"/>
              <a:t>Blurring Boundaries between </a:t>
            </a:r>
            <a:br>
              <a:rPr lang="en-US" dirty="0"/>
            </a:br>
            <a:r>
              <a:rPr lang="en-US" dirty="0"/>
              <a:t>Economics and Security: Friendshoring</a:t>
            </a:r>
          </a:p>
        </p:txBody>
      </p:sp>
      <p:sp>
        <p:nvSpPr>
          <p:cNvPr id="3" name="Content Placeholder 2">
            <a:extLst>
              <a:ext uri="{FF2B5EF4-FFF2-40B4-BE49-F238E27FC236}">
                <a16:creationId xmlns:a16="http://schemas.microsoft.com/office/drawing/2014/main" id="{8AD38A98-1514-4354-B391-668EF2F181AB}"/>
              </a:ext>
            </a:extLst>
          </p:cNvPr>
          <p:cNvSpPr>
            <a:spLocks noGrp="1"/>
          </p:cNvSpPr>
          <p:nvPr>
            <p:ph idx="1"/>
          </p:nvPr>
        </p:nvSpPr>
        <p:spPr>
          <a:xfrm>
            <a:off x="604548" y="1801953"/>
            <a:ext cx="8574088" cy="4114800"/>
          </a:xfrm>
        </p:spPr>
        <p:txBody>
          <a:bodyPr/>
          <a:lstStyle/>
          <a:p>
            <a:pPr>
              <a:spcBef>
                <a:spcPts val="0"/>
              </a:spcBef>
              <a:spcAft>
                <a:spcPts val="1500"/>
              </a:spcAft>
            </a:pPr>
            <a:r>
              <a:rPr lang="en-US" sz="2000" b="0" dirty="0">
                <a:effectLst/>
              </a:rPr>
              <a:t>“</a:t>
            </a:r>
            <a:r>
              <a:rPr lang="en-US" sz="2000" dirty="0">
                <a:solidFill>
                  <a:srgbClr val="000000"/>
                </a:solidFill>
                <a:effectLst/>
                <a:ea typeface="Times New Roman" panose="02020603050405020304" pitchFamily="18" charset="0"/>
              </a:rPr>
              <a:t>We cannot allow countries to use their market position in key raw materials, technologies, or products to have the power to disrupt our economy or exercise unwanted geopolitical leverage. So let’s build on and deepen economic integration and the efficiencies it brings on terms that work better for American workers. And let’s do it with the countries we know we can count on.</a:t>
            </a:r>
            <a:endParaRPr lang="en-US" sz="2000" dirty="0">
              <a:effectLst/>
              <a:ea typeface="Times New Roman" panose="02020603050405020304" pitchFamily="18" charset="0"/>
            </a:endParaRPr>
          </a:p>
          <a:p>
            <a:r>
              <a:rPr lang="en-US" sz="2000" b="0" i="0" dirty="0">
                <a:solidFill>
                  <a:srgbClr val="000000"/>
                </a:solidFill>
                <a:effectLst/>
              </a:rPr>
              <a:t>Favoring the </a:t>
            </a:r>
            <a:r>
              <a:rPr lang="en-US" sz="2000" b="0" i="0" dirty="0">
                <a:solidFill>
                  <a:srgbClr val="FF0000"/>
                </a:solidFill>
                <a:effectLst/>
              </a:rPr>
              <a:t>friend-shoring</a:t>
            </a:r>
            <a:r>
              <a:rPr lang="en-US" sz="2000" b="0" i="0" dirty="0">
                <a:solidFill>
                  <a:srgbClr val="000000"/>
                </a:solidFill>
                <a:effectLst/>
              </a:rPr>
              <a:t> of supply chains to a large number of trusted countries, so we can continue to securely extend market access, will lower the risks to our economy as well as to our trusted trade partners.”</a:t>
            </a:r>
          </a:p>
          <a:p>
            <a:pPr lvl="1"/>
            <a:r>
              <a:rPr lang="en-US" sz="2000" dirty="0"/>
              <a:t>Janet Yellen, US Treasury Secretary, April 2022 </a:t>
            </a:r>
            <a:r>
              <a:rPr lang="en-US" sz="2000" b="0" dirty="0">
                <a:effectLst/>
              </a:rPr>
              <a:t> </a:t>
            </a:r>
            <a:endParaRPr lang="en-US" sz="2000" dirty="0"/>
          </a:p>
        </p:txBody>
      </p:sp>
      <p:sp>
        <p:nvSpPr>
          <p:cNvPr id="7" name="TextBox 6">
            <a:extLst>
              <a:ext uri="{FF2B5EF4-FFF2-40B4-BE49-F238E27FC236}">
                <a16:creationId xmlns:a16="http://schemas.microsoft.com/office/drawing/2014/main" id="{45B97BE9-D2D6-406E-ABAC-92B726154437}"/>
              </a:ext>
            </a:extLst>
          </p:cNvPr>
          <p:cNvSpPr txBox="1"/>
          <p:nvPr/>
        </p:nvSpPr>
        <p:spPr>
          <a:xfrm>
            <a:off x="1600200" y="6358235"/>
            <a:ext cx="6096000" cy="461665"/>
          </a:xfrm>
          <a:prstGeom prst="rect">
            <a:avLst/>
          </a:prstGeom>
          <a:noFill/>
        </p:spPr>
        <p:txBody>
          <a:bodyPr wrap="square" rtlCol="0">
            <a:spAutoFit/>
          </a:bodyPr>
          <a:lstStyle/>
          <a:p>
            <a:r>
              <a:rPr lang="en-US" sz="1200" dirty="0">
                <a:solidFill>
                  <a:srgbClr val="000000"/>
                </a:solidFill>
                <a:latin typeface="hindregular"/>
              </a:rPr>
              <a:t>Source: </a:t>
            </a:r>
            <a:r>
              <a:rPr lang="en-US" sz="1200" b="0" i="0" dirty="0">
                <a:solidFill>
                  <a:srgbClr val="000000"/>
                </a:solidFill>
                <a:effectLst/>
                <a:latin typeface="hindregular"/>
              </a:rPr>
              <a:t> </a:t>
            </a:r>
            <a:r>
              <a:rPr lang="en-US" sz="1200" b="0" i="0" dirty="0">
                <a:solidFill>
                  <a:srgbClr val="000000"/>
                </a:solidFill>
                <a:effectLst/>
                <a:latin typeface="hindregular"/>
                <a:hlinkClick r:id="rId2"/>
              </a:rPr>
              <a:t>https://www.atlanticcouncil.org/news/transcripts/transcript-us-treasury-secretary-janet-yellen-on-the-next-steps-for-russia-sanctions-and-friend-shoring-supply-chains/</a:t>
            </a:r>
            <a:endParaRPr lang="en-US" sz="1200" dirty="0"/>
          </a:p>
        </p:txBody>
      </p:sp>
    </p:spTree>
    <p:extLst>
      <p:ext uri="{BB962C8B-B14F-4D97-AF65-F5344CB8AC3E}">
        <p14:creationId xmlns:p14="http://schemas.microsoft.com/office/powerpoint/2010/main" val="10152904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43BF7-7C74-48CF-A441-24CD0E0C5D96}"/>
              </a:ext>
            </a:extLst>
          </p:cNvPr>
          <p:cNvSpPr>
            <a:spLocks noGrp="1"/>
          </p:cNvSpPr>
          <p:nvPr>
            <p:ph type="title"/>
          </p:nvPr>
        </p:nvSpPr>
        <p:spPr/>
        <p:txBody>
          <a:bodyPr/>
          <a:lstStyle/>
          <a:p>
            <a:r>
              <a:rPr lang="en-US" dirty="0"/>
              <a:t>Beyond Free Trade: The New Resiliency Imperative</a:t>
            </a:r>
          </a:p>
        </p:txBody>
      </p:sp>
      <p:sp>
        <p:nvSpPr>
          <p:cNvPr id="3" name="Content Placeholder 2">
            <a:extLst>
              <a:ext uri="{FF2B5EF4-FFF2-40B4-BE49-F238E27FC236}">
                <a16:creationId xmlns:a16="http://schemas.microsoft.com/office/drawing/2014/main" id="{E77713CA-E789-4438-967C-F9B3D7106D31}"/>
              </a:ext>
            </a:extLst>
          </p:cNvPr>
          <p:cNvSpPr>
            <a:spLocks noGrp="1"/>
          </p:cNvSpPr>
          <p:nvPr>
            <p:ph idx="1"/>
          </p:nvPr>
        </p:nvSpPr>
        <p:spPr>
          <a:xfrm>
            <a:off x="685800" y="2017713"/>
            <a:ext cx="8269288" cy="4114800"/>
          </a:xfrm>
        </p:spPr>
        <p:txBody>
          <a:bodyPr/>
          <a:lstStyle/>
          <a:p>
            <a:r>
              <a:rPr lang="en-US" sz="2800" dirty="0"/>
              <a:t>“The manager of the global factory has to ask two very straightforward questions of each activity in the global network. Where should this activity be located? How should this activity be controlled?”</a:t>
            </a:r>
          </a:p>
          <a:p>
            <a:pPr lvl="1"/>
            <a:r>
              <a:rPr lang="en-US" dirty="0"/>
              <a:t>Buckley (2014)</a:t>
            </a:r>
          </a:p>
          <a:p>
            <a:endParaRPr lang="en-US" dirty="0"/>
          </a:p>
        </p:txBody>
      </p:sp>
      <p:sp>
        <p:nvSpPr>
          <p:cNvPr id="4" name="TextBox 3">
            <a:extLst>
              <a:ext uri="{FF2B5EF4-FFF2-40B4-BE49-F238E27FC236}">
                <a16:creationId xmlns:a16="http://schemas.microsoft.com/office/drawing/2014/main" id="{B0B1B115-EBAE-44C2-8E25-63697094E447}"/>
              </a:ext>
            </a:extLst>
          </p:cNvPr>
          <p:cNvSpPr txBox="1"/>
          <p:nvPr/>
        </p:nvSpPr>
        <p:spPr>
          <a:xfrm flipH="1">
            <a:off x="2133600" y="6132513"/>
            <a:ext cx="5257800" cy="646331"/>
          </a:xfrm>
          <a:prstGeom prst="rect">
            <a:avLst/>
          </a:prstGeom>
          <a:noFill/>
        </p:spPr>
        <p:txBody>
          <a:bodyPr wrap="square" rtlCol="0">
            <a:spAutoFit/>
          </a:bodyPr>
          <a:lstStyle/>
          <a:p>
            <a:r>
              <a:rPr lang="en-US" sz="1200" dirty="0">
                <a:latin typeface="+mn-lt"/>
              </a:rPr>
              <a:t>Source: </a:t>
            </a:r>
            <a:r>
              <a:rPr lang="en-US" sz="1200" b="0" i="0" dirty="0">
                <a:solidFill>
                  <a:srgbClr val="222222"/>
                </a:solidFill>
                <a:effectLst/>
                <a:latin typeface="+mn-lt"/>
              </a:rPr>
              <a:t>Buckley, P. J. (2014). International integration and coordination in the global factory. </a:t>
            </a:r>
            <a:r>
              <a:rPr lang="en-US" sz="1200" b="0" i="1" dirty="0">
                <a:solidFill>
                  <a:srgbClr val="222222"/>
                </a:solidFill>
                <a:effectLst/>
                <a:latin typeface="+mn-lt"/>
              </a:rPr>
              <a:t>The multinational enterprise and the emergence of the global factory</a:t>
            </a:r>
            <a:r>
              <a:rPr lang="en-US" sz="1200" b="0" i="0" dirty="0">
                <a:solidFill>
                  <a:srgbClr val="222222"/>
                </a:solidFill>
                <a:effectLst/>
                <a:latin typeface="+mn-lt"/>
              </a:rPr>
              <a:t>, 3-19</a:t>
            </a:r>
            <a:r>
              <a:rPr lang="en-US" sz="1200" b="0" i="0" dirty="0">
                <a:solidFill>
                  <a:srgbClr val="222222"/>
                </a:solidFill>
                <a:effectLst/>
                <a:latin typeface="Arial" panose="020B0604020202020204" pitchFamily="34" charset="0"/>
              </a:rPr>
              <a:t>.</a:t>
            </a:r>
            <a:r>
              <a:rPr lang="en-US" sz="1200" dirty="0"/>
              <a:t> </a:t>
            </a:r>
          </a:p>
        </p:txBody>
      </p:sp>
    </p:spTree>
    <p:extLst>
      <p:ext uri="{BB962C8B-B14F-4D97-AF65-F5344CB8AC3E}">
        <p14:creationId xmlns:p14="http://schemas.microsoft.com/office/powerpoint/2010/main" val="29291625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dirty="0"/>
              <a:t>Old Assumptions: The Benefits of Global Specialization and Trade</a:t>
            </a:r>
          </a:p>
        </p:txBody>
      </p:sp>
      <p:sp>
        <p:nvSpPr>
          <p:cNvPr id="3" name="Content Placeholder 2"/>
          <p:cNvSpPr>
            <a:spLocks noGrp="1"/>
          </p:cNvSpPr>
          <p:nvPr>
            <p:ph idx="1"/>
          </p:nvPr>
        </p:nvSpPr>
        <p:spPr>
          <a:xfrm>
            <a:off x="304800" y="2710873"/>
            <a:ext cx="3657600" cy="4114800"/>
          </a:xfrm>
        </p:spPr>
        <p:txBody>
          <a:bodyPr/>
          <a:lstStyle/>
          <a:p>
            <a:r>
              <a:rPr lang="en-US" sz="2000" b="1" dirty="0"/>
              <a:t>Offshore Outsourcing </a:t>
            </a:r>
            <a:r>
              <a:rPr lang="en-US" sz="2000" dirty="0"/>
              <a:t>allows firms to specialize in those activities in which it is best and trade with firms who specialize in other parts of the global value chain, thus creating long-lasting benefits to firm specialization and free trade</a:t>
            </a:r>
          </a:p>
        </p:txBody>
      </p:sp>
      <p:sp>
        <p:nvSpPr>
          <p:cNvPr id="5" name="TextBox 4"/>
          <p:cNvSpPr txBox="1"/>
          <p:nvPr/>
        </p:nvSpPr>
        <p:spPr>
          <a:xfrm>
            <a:off x="2743200" y="6216749"/>
            <a:ext cx="4648200" cy="646331"/>
          </a:xfrm>
          <a:prstGeom prst="rect">
            <a:avLst/>
          </a:prstGeom>
          <a:noFill/>
        </p:spPr>
        <p:txBody>
          <a:bodyPr wrap="square" rtlCol="0">
            <a:spAutoFit/>
          </a:bodyPr>
          <a:lstStyle/>
          <a:p>
            <a:r>
              <a:rPr lang="en-US" sz="1200" dirty="0"/>
              <a:t>Source: Graph from Van </a:t>
            </a:r>
            <a:r>
              <a:rPr lang="en-US" sz="1200" dirty="0" err="1"/>
              <a:t>Assche</a:t>
            </a:r>
            <a:r>
              <a:rPr lang="en-US" sz="1200" dirty="0"/>
              <a:t>, A. (2017). Global value chains and the rise of a supply chain mindset. </a:t>
            </a:r>
            <a:r>
              <a:rPr lang="en-US" sz="1200" i="1" dirty="0"/>
              <a:t>Redesigning Canadian trade policies for new global realities</a:t>
            </a:r>
            <a:r>
              <a:rPr lang="en-US" sz="1200" dirty="0"/>
              <a:t>, 183-208</a:t>
            </a:r>
          </a:p>
        </p:txBody>
      </p:sp>
      <p:pic>
        <p:nvPicPr>
          <p:cNvPr id="7" name="Picture 6"/>
          <p:cNvPicPr>
            <a:picLocks noChangeAspect="1"/>
          </p:cNvPicPr>
          <p:nvPr/>
        </p:nvPicPr>
        <p:blipFill>
          <a:blip r:embed="rId6"/>
          <a:stretch>
            <a:fillRect/>
          </a:stretch>
        </p:blipFill>
        <p:spPr>
          <a:xfrm>
            <a:off x="4343400" y="2133601"/>
            <a:ext cx="4191000" cy="3998912"/>
          </a:xfrm>
          <a:prstGeom prst="rect">
            <a:avLst/>
          </a:prstGeom>
        </p:spPr>
      </p:pic>
    </p:spTree>
    <p:extLst>
      <p:ext uri="{BB962C8B-B14F-4D97-AF65-F5344CB8AC3E}">
        <p14:creationId xmlns:p14="http://schemas.microsoft.com/office/powerpoint/2010/main" val="21440702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234" name="Google Shape;234;p13"/>
          <p:cNvGrpSpPr/>
          <p:nvPr/>
        </p:nvGrpSpPr>
        <p:grpSpPr>
          <a:xfrm>
            <a:off x="2663825" y="1972915"/>
            <a:ext cx="6192838" cy="3816350"/>
            <a:chOff x="2987824" y="1556792"/>
            <a:chExt cx="5760640" cy="3744416"/>
          </a:xfrm>
        </p:grpSpPr>
        <p:sp>
          <p:nvSpPr>
            <p:cNvPr id="235" name="Google Shape;235;p13"/>
            <p:cNvSpPr/>
            <p:nvPr/>
          </p:nvSpPr>
          <p:spPr>
            <a:xfrm>
              <a:off x="5868144" y="1556792"/>
              <a:ext cx="2880320" cy="1872208"/>
            </a:xfrm>
            <a:prstGeom prst="rect">
              <a:avLst/>
            </a:prstGeom>
            <a:solidFill>
              <a:srgbClr val="F2F2F2"/>
            </a:solidFill>
            <a:ln>
              <a:solidFill>
                <a:schemeClr val="tx1"/>
              </a:solidFill>
            </a:ln>
            <a:effectLst>
              <a:outerShdw blurRad="44450" dist="27940" dir="5400000" algn="ctr">
                <a:srgbClr val="000000">
                  <a:alpha val="31764"/>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dk1"/>
                </a:solidFill>
                <a:latin typeface="Calibri"/>
                <a:ea typeface="Calibri"/>
                <a:cs typeface="Calibri"/>
                <a:sym typeface="Calibri"/>
              </a:endParaRPr>
            </a:p>
          </p:txBody>
        </p:sp>
        <p:sp>
          <p:nvSpPr>
            <p:cNvPr id="236" name="Google Shape;236;p13"/>
            <p:cNvSpPr/>
            <p:nvPr/>
          </p:nvSpPr>
          <p:spPr>
            <a:xfrm>
              <a:off x="2987824" y="3429000"/>
              <a:ext cx="2880320" cy="1872208"/>
            </a:xfrm>
            <a:prstGeom prst="rect">
              <a:avLst/>
            </a:prstGeom>
            <a:solidFill>
              <a:srgbClr val="F2F2F2"/>
            </a:solidFill>
            <a:ln>
              <a:solidFill>
                <a:schemeClr val="tx1"/>
              </a:solidFill>
            </a:ln>
            <a:effectLst>
              <a:outerShdw blurRad="44450" dist="27940" dir="5400000" algn="ctr">
                <a:srgbClr val="000000">
                  <a:alpha val="31764"/>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dk1"/>
                </a:solidFill>
                <a:latin typeface="Calibri"/>
                <a:ea typeface="Calibri"/>
                <a:cs typeface="Calibri"/>
                <a:sym typeface="Calibri"/>
              </a:endParaRPr>
            </a:p>
          </p:txBody>
        </p:sp>
        <p:sp>
          <p:nvSpPr>
            <p:cNvPr id="237" name="Google Shape;237;p13"/>
            <p:cNvSpPr/>
            <p:nvPr/>
          </p:nvSpPr>
          <p:spPr>
            <a:xfrm>
              <a:off x="5868144" y="3429000"/>
              <a:ext cx="2880320" cy="1872208"/>
            </a:xfrm>
            <a:prstGeom prst="rect">
              <a:avLst/>
            </a:prstGeom>
            <a:solidFill>
              <a:srgbClr val="F2F2F2"/>
            </a:solidFill>
            <a:ln>
              <a:solidFill>
                <a:schemeClr val="tx1"/>
              </a:solidFill>
            </a:ln>
            <a:effectLst>
              <a:outerShdw blurRad="44450" dist="27940" dir="5400000" algn="ctr">
                <a:srgbClr val="000000">
                  <a:alpha val="31764"/>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dk1"/>
                </a:solidFill>
                <a:latin typeface="Calibri"/>
                <a:ea typeface="Calibri"/>
                <a:cs typeface="Calibri"/>
                <a:sym typeface="Calibri"/>
              </a:endParaRPr>
            </a:p>
          </p:txBody>
        </p:sp>
        <p:sp>
          <p:nvSpPr>
            <p:cNvPr id="238" name="Google Shape;238;p13"/>
            <p:cNvSpPr/>
            <p:nvPr/>
          </p:nvSpPr>
          <p:spPr>
            <a:xfrm>
              <a:off x="2987824" y="1556792"/>
              <a:ext cx="2880320" cy="1872208"/>
            </a:xfrm>
            <a:prstGeom prst="rect">
              <a:avLst/>
            </a:prstGeom>
            <a:solidFill>
              <a:srgbClr val="F2F2F2"/>
            </a:solidFill>
            <a:ln>
              <a:solidFill>
                <a:schemeClr val="tx1"/>
              </a:solidFill>
            </a:ln>
            <a:effectLst>
              <a:outerShdw blurRad="44450" dist="27940" dir="5400000" algn="ctr">
                <a:srgbClr val="000000">
                  <a:alpha val="31764"/>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dk1"/>
                </a:solidFill>
                <a:latin typeface="Calibri"/>
                <a:ea typeface="Calibri"/>
                <a:cs typeface="Calibri"/>
                <a:sym typeface="Calibri"/>
              </a:endParaRPr>
            </a:p>
          </p:txBody>
        </p:sp>
      </p:grpSp>
      <p:sp>
        <p:nvSpPr>
          <p:cNvPr id="240" name="Google Shape;240;p13"/>
          <p:cNvSpPr txBox="1"/>
          <p:nvPr/>
        </p:nvSpPr>
        <p:spPr>
          <a:xfrm>
            <a:off x="2808288" y="2188815"/>
            <a:ext cx="2879725"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Outsourcing</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Domestic supplier </a:t>
            </a:r>
            <a:r>
              <a:rPr lang="en-GB" dirty="0">
                <a:solidFill>
                  <a:schemeClr val="dk1"/>
                </a:solidFill>
                <a:latin typeface="Calibri"/>
                <a:ea typeface="Calibri"/>
                <a:cs typeface="Calibri"/>
                <a:sym typeface="Calibri"/>
              </a:rPr>
              <a:t>performs</a:t>
            </a:r>
            <a:r>
              <a:rPr lang="en-GB" sz="1800" dirty="0">
                <a:solidFill>
                  <a:schemeClr val="dk1"/>
                </a:solidFill>
                <a:latin typeface="Calibri"/>
                <a:ea typeface="Calibri"/>
                <a:cs typeface="Calibri"/>
                <a:sym typeface="Calibri"/>
              </a:rPr>
              <a:t> task or activity</a:t>
            </a:r>
            <a:endParaRPr dirty="0"/>
          </a:p>
        </p:txBody>
      </p:sp>
      <p:sp>
        <p:nvSpPr>
          <p:cNvPr id="241" name="Google Shape;241;p13"/>
          <p:cNvSpPr txBox="1"/>
          <p:nvPr/>
        </p:nvSpPr>
        <p:spPr>
          <a:xfrm>
            <a:off x="5881688" y="2188815"/>
            <a:ext cx="2879725"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Offshore outsourcing</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Overseas supplier performs task or activity</a:t>
            </a:r>
            <a:endParaRPr dirty="0"/>
          </a:p>
        </p:txBody>
      </p:sp>
      <p:sp>
        <p:nvSpPr>
          <p:cNvPr id="242" name="Google Shape;242;p13"/>
          <p:cNvSpPr txBox="1"/>
          <p:nvPr/>
        </p:nvSpPr>
        <p:spPr>
          <a:xfrm>
            <a:off x="2808288" y="4104927"/>
            <a:ext cx="2879725"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Domestic operations</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Lead firm performs task or activity itself</a:t>
            </a:r>
            <a:endParaRPr dirty="0"/>
          </a:p>
        </p:txBody>
      </p:sp>
      <p:sp>
        <p:nvSpPr>
          <p:cNvPr id="243" name="Google Shape;243;p13"/>
          <p:cNvSpPr txBox="1"/>
          <p:nvPr/>
        </p:nvSpPr>
        <p:spPr>
          <a:xfrm>
            <a:off x="5759450" y="4101752"/>
            <a:ext cx="3097213" cy="14772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Offshore operations</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Lead </a:t>
            </a:r>
            <a:r>
              <a:rPr lang="en-GB" dirty="0">
                <a:solidFill>
                  <a:schemeClr val="dk1"/>
                </a:solidFill>
                <a:latin typeface="Calibri"/>
                <a:ea typeface="Calibri"/>
                <a:cs typeface="Calibri"/>
                <a:sym typeface="Calibri"/>
              </a:rPr>
              <a:t>firm</a:t>
            </a:r>
            <a:r>
              <a:rPr lang="en-GB" sz="1800" dirty="0">
                <a:solidFill>
                  <a:schemeClr val="dk1"/>
                </a:solidFill>
                <a:latin typeface="Calibri"/>
                <a:ea typeface="Calibri"/>
                <a:cs typeface="Calibri"/>
                <a:sym typeface="Calibri"/>
              </a:rPr>
              <a:t>’s overseas subsidiary performs task or activity</a:t>
            </a:r>
          </a:p>
          <a:p>
            <a:pPr marL="0" marR="0" lvl="0" indent="0" algn="ctr" rtl="0">
              <a:spcBef>
                <a:spcPts val="0"/>
              </a:spcBef>
              <a:spcAft>
                <a:spcPts val="0"/>
              </a:spcAft>
              <a:buNone/>
            </a:pPr>
            <a:endParaRPr lang="en-GB" dirty="0">
              <a:solidFill>
                <a:schemeClr val="dk1"/>
              </a:solidFill>
              <a:latin typeface="Calibri"/>
              <a:cs typeface="Calibri"/>
              <a:sym typeface="Calibri"/>
            </a:endParaRPr>
          </a:p>
          <a:p>
            <a:pPr marL="0" marR="0" lvl="0" indent="0" algn="ctr" rtl="0">
              <a:spcBef>
                <a:spcPts val="0"/>
              </a:spcBef>
              <a:spcAft>
                <a:spcPts val="0"/>
              </a:spcAft>
              <a:buNone/>
            </a:pPr>
            <a:r>
              <a:rPr lang="en-GB" i="1" dirty="0">
                <a:solidFill>
                  <a:schemeClr val="dk1"/>
                </a:solidFill>
                <a:latin typeface="Calibri"/>
                <a:cs typeface="Calibri"/>
                <a:sym typeface="Calibri"/>
              </a:rPr>
              <a:t>The is foreign direct investment</a:t>
            </a:r>
            <a:endParaRPr i="1" dirty="0"/>
          </a:p>
        </p:txBody>
      </p:sp>
      <p:sp>
        <p:nvSpPr>
          <p:cNvPr id="244" name="Google Shape;244;p13"/>
          <p:cNvSpPr/>
          <p:nvPr/>
        </p:nvSpPr>
        <p:spPr>
          <a:xfrm>
            <a:off x="-609600" y="3525822"/>
            <a:ext cx="1944687" cy="36929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800" b="1" dirty="0">
                <a:solidFill>
                  <a:schemeClr val="dk1"/>
                </a:solidFill>
                <a:latin typeface="Calibri"/>
                <a:ea typeface="Calibri"/>
                <a:cs typeface="Calibri"/>
                <a:sym typeface="Calibri"/>
              </a:rPr>
              <a:t>Ownership</a:t>
            </a:r>
            <a:endParaRPr dirty="0"/>
          </a:p>
        </p:txBody>
      </p:sp>
      <p:sp>
        <p:nvSpPr>
          <p:cNvPr id="245" name="Google Shape;245;p13"/>
          <p:cNvSpPr/>
          <p:nvPr/>
        </p:nvSpPr>
        <p:spPr>
          <a:xfrm>
            <a:off x="3816350" y="6221065"/>
            <a:ext cx="3311525"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Location</a:t>
            </a:r>
            <a:endParaRPr dirty="0"/>
          </a:p>
        </p:txBody>
      </p:sp>
      <p:sp>
        <p:nvSpPr>
          <p:cNvPr id="246" name="Google Shape;246;p13"/>
          <p:cNvSpPr/>
          <p:nvPr/>
        </p:nvSpPr>
        <p:spPr>
          <a:xfrm>
            <a:off x="866424" y="2564242"/>
            <a:ext cx="1547813" cy="64629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800" dirty="0">
                <a:solidFill>
                  <a:schemeClr val="dk1"/>
                </a:solidFill>
                <a:latin typeface="Calibri"/>
                <a:ea typeface="Calibri"/>
                <a:cs typeface="Calibri"/>
                <a:sym typeface="Calibri"/>
              </a:rPr>
              <a:t>Contract to Suppliers </a:t>
            </a:r>
            <a:endParaRPr dirty="0"/>
          </a:p>
        </p:txBody>
      </p:sp>
      <p:sp>
        <p:nvSpPr>
          <p:cNvPr id="247" name="Google Shape;247;p13"/>
          <p:cNvSpPr/>
          <p:nvPr/>
        </p:nvSpPr>
        <p:spPr>
          <a:xfrm>
            <a:off x="1079500" y="4504977"/>
            <a:ext cx="15478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Self-Ownership</a:t>
            </a:r>
            <a:endParaRPr dirty="0"/>
          </a:p>
        </p:txBody>
      </p:sp>
      <p:sp>
        <p:nvSpPr>
          <p:cNvPr id="248" name="Google Shape;248;p13"/>
          <p:cNvSpPr/>
          <p:nvPr/>
        </p:nvSpPr>
        <p:spPr>
          <a:xfrm>
            <a:off x="3240088" y="5844827"/>
            <a:ext cx="1800225" cy="4000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Calibri"/>
                <a:ea typeface="Calibri"/>
                <a:cs typeface="Calibri"/>
                <a:sym typeface="Calibri"/>
              </a:rPr>
              <a:t>Domestic</a:t>
            </a:r>
            <a:endParaRPr/>
          </a:p>
        </p:txBody>
      </p:sp>
      <p:sp>
        <p:nvSpPr>
          <p:cNvPr id="249" name="Google Shape;249;p13"/>
          <p:cNvSpPr/>
          <p:nvPr/>
        </p:nvSpPr>
        <p:spPr>
          <a:xfrm>
            <a:off x="6551613" y="5844827"/>
            <a:ext cx="1800225" cy="4000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Calibri"/>
                <a:ea typeface="Calibri"/>
                <a:cs typeface="Calibri"/>
                <a:sym typeface="Calibri"/>
              </a:rPr>
              <a:t>International</a:t>
            </a:r>
            <a:endParaRPr/>
          </a:p>
        </p:txBody>
      </p:sp>
      <p:sp>
        <p:nvSpPr>
          <p:cNvPr id="5" name="Title 4"/>
          <p:cNvSpPr>
            <a:spLocks noGrp="1"/>
          </p:cNvSpPr>
          <p:nvPr>
            <p:ph type="title"/>
          </p:nvPr>
        </p:nvSpPr>
        <p:spPr/>
        <p:txBody>
          <a:bodyPr/>
          <a:lstStyle/>
          <a:p>
            <a:r>
              <a:rPr lang="en-US" dirty="0"/>
              <a:t>Orchestrating Global Value Chains: Location and Ownership</a:t>
            </a:r>
          </a:p>
        </p:txBody>
      </p:sp>
    </p:spTree>
    <p:extLst>
      <p:ext uri="{BB962C8B-B14F-4D97-AF65-F5344CB8AC3E}">
        <p14:creationId xmlns:p14="http://schemas.microsoft.com/office/powerpoint/2010/main" val="19292543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dirty="0"/>
              <a:t>Orchestrating Global Value Chains:</a:t>
            </a:r>
            <a:br>
              <a:rPr lang="en-US" dirty="0"/>
            </a:br>
            <a:r>
              <a:rPr lang="en-US" dirty="0"/>
              <a:t>The New Resiliency Imperative</a:t>
            </a:r>
          </a:p>
        </p:txBody>
      </p:sp>
      <p:pic>
        <p:nvPicPr>
          <p:cNvPr id="4" name="Content Placeholder 3"/>
          <p:cNvPicPr>
            <a:picLocks noGrp="1" noChangeAspect="1"/>
          </p:cNvPicPr>
          <p:nvPr>
            <p:ph idx="1"/>
          </p:nvPr>
        </p:nvPicPr>
        <p:blipFill>
          <a:blip r:embed="rId5"/>
          <a:stretch>
            <a:fillRect/>
          </a:stretch>
        </p:blipFill>
        <p:spPr>
          <a:xfrm>
            <a:off x="914400" y="1828801"/>
            <a:ext cx="7391889" cy="4267200"/>
          </a:xfrm>
          <a:prstGeom prst="rect">
            <a:avLst/>
          </a:prstGeom>
        </p:spPr>
      </p:pic>
      <p:sp>
        <p:nvSpPr>
          <p:cNvPr id="12" name="TextBox 11"/>
          <p:cNvSpPr txBox="1"/>
          <p:nvPr/>
        </p:nvSpPr>
        <p:spPr>
          <a:xfrm>
            <a:off x="2438400" y="6324600"/>
            <a:ext cx="5105400" cy="646331"/>
          </a:xfrm>
          <a:prstGeom prst="rect">
            <a:avLst/>
          </a:prstGeom>
          <a:noFill/>
        </p:spPr>
        <p:txBody>
          <a:bodyPr wrap="square" rtlCol="0">
            <a:spAutoFit/>
          </a:bodyPr>
          <a:lstStyle/>
          <a:p>
            <a:r>
              <a:rPr lang="en-US" sz="1200" dirty="0"/>
              <a:t>Source: </a:t>
            </a:r>
            <a:r>
              <a:rPr lang="en-US" sz="1200" dirty="0">
                <a:hlinkClick r:id="rId6"/>
              </a:rPr>
              <a:t>https://www.mckinsey.com/business-functions/operations/our-insights/future-proofing-the-supply-chain</a:t>
            </a:r>
            <a:endParaRPr lang="en-US" sz="1200" dirty="0"/>
          </a:p>
          <a:p>
            <a:endParaRPr lang="en-US" sz="1200" dirty="0"/>
          </a:p>
        </p:txBody>
      </p:sp>
    </p:spTree>
    <p:extLst>
      <p:ext uri="{BB962C8B-B14F-4D97-AF65-F5344CB8AC3E}">
        <p14:creationId xmlns:p14="http://schemas.microsoft.com/office/powerpoint/2010/main" val="18254397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EEFEA-607D-4752-8180-481A4F7D11BC}"/>
              </a:ext>
            </a:extLst>
          </p:cNvPr>
          <p:cNvSpPr>
            <a:spLocks noGrp="1"/>
          </p:cNvSpPr>
          <p:nvPr>
            <p:ph type="title"/>
          </p:nvPr>
        </p:nvSpPr>
        <p:spPr>
          <a:xfrm>
            <a:off x="914400" y="266700"/>
            <a:ext cx="7793038" cy="1143000"/>
          </a:xfrm>
        </p:spPr>
        <p:txBody>
          <a:bodyPr/>
          <a:lstStyle/>
          <a:p>
            <a:r>
              <a:rPr lang="en-US" dirty="0"/>
              <a:t>Global Leadership in a Disruptive World: The “Resilience Muscle”</a:t>
            </a:r>
          </a:p>
        </p:txBody>
      </p:sp>
      <p:sp>
        <p:nvSpPr>
          <p:cNvPr id="4" name="Content Placeholder 3">
            <a:extLst>
              <a:ext uri="{FF2B5EF4-FFF2-40B4-BE49-F238E27FC236}">
                <a16:creationId xmlns:a16="http://schemas.microsoft.com/office/drawing/2014/main" id="{1C999262-1664-4A1B-B866-1B57D60AA2CB}"/>
              </a:ext>
            </a:extLst>
          </p:cNvPr>
          <p:cNvSpPr>
            <a:spLocks noGrp="1"/>
          </p:cNvSpPr>
          <p:nvPr>
            <p:ph sz="half" idx="2"/>
          </p:nvPr>
        </p:nvSpPr>
        <p:spPr>
          <a:xfrm>
            <a:off x="228599" y="2057400"/>
            <a:ext cx="4866481" cy="4114800"/>
          </a:xfrm>
        </p:spPr>
        <p:txBody>
          <a:bodyPr/>
          <a:lstStyle/>
          <a:p>
            <a:pPr algn="l"/>
            <a:r>
              <a:rPr lang="en-US" sz="1800" b="0" i="0" dirty="0">
                <a:solidFill>
                  <a:srgbClr val="141414"/>
                </a:solidFill>
                <a:effectLst/>
                <a:latin typeface="+mj-lt"/>
              </a:rPr>
              <a:t>“In a world of continuous, overlapping disruptions, organizations need to build and manage resilience to secure a sustainable, inclusive future for all.</a:t>
            </a:r>
          </a:p>
          <a:p>
            <a:pPr algn="l"/>
            <a:r>
              <a:rPr lang="en-US" sz="1800" b="0" i="0" dirty="0">
                <a:solidFill>
                  <a:srgbClr val="141414"/>
                </a:solidFill>
                <a:effectLst/>
                <a:latin typeface="+mj-lt"/>
              </a:rPr>
              <a:t>Ample investment and new capabilities are needed, to build a </a:t>
            </a:r>
            <a:r>
              <a:rPr lang="en-US" sz="1800" b="1" i="0" dirty="0">
                <a:solidFill>
                  <a:srgbClr val="141414"/>
                </a:solidFill>
                <a:effectLst/>
                <a:latin typeface="+mj-lt"/>
              </a:rPr>
              <a:t>“resilience muscle.”</a:t>
            </a:r>
          </a:p>
          <a:p>
            <a:pPr algn="l"/>
            <a:r>
              <a:rPr lang="en-US" sz="1800" dirty="0">
                <a:latin typeface="+mj-lt"/>
              </a:rPr>
              <a:t>Resilience should be seen as the ability to deal with adversity, withstand shocks and continuously adapt and accelerate as disruptions and crises arise over time.</a:t>
            </a:r>
          </a:p>
          <a:p>
            <a:r>
              <a:rPr lang="en-US" sz="1800" b="0" i="0" dirty="0">
                <a:solidFill>
                  <a:srgbClr val="141414"/>
                </a:solidFill>
                <a:effectLst/>
                <a:latin typeface="+mj-lt"/>
              </a:rPr>
              <a:t>The focus must be on flexibility and prevention, enabling faster adaptation to disruptions and changes in the environment.”</a:t>
            </a:r>
          </a:p>
          <a:p>
            <a:pPr algn="l"/>
            <a:endParaRPr lang="en-US" sz="1400" dirty="0">
              <a:latin typeface="+mj-lt"/>
            </a:endParaRPr>
          </a:p>
        </p:txBody>
      </p:sp>
      <p:pic>
        <p:nvPicPr>
          <p:cNvPr id="10" name="Picture 9">
            <a:extLst>
              <a:ext uri="{FF2B5EF4-FFF2-40B4-BE49-F238E27FC236}">
                <a16:creationId xmlns:a16="http://schemas.microsoft.com/office/drawing/2014/main" id="{01E61477-38EE-4FA0-B6B7-EA20743AAA0F}"/>
              </a:ext>
            </a:extLst>
          </p:cNvPr>
          <p:cNvPicPr>
            <a:picLocks noChangeAspect="1"/>
          </p:cNvPicPr>
          <p:nvPr/>
        </p:nvPicPr>
        <p:blipFill>
          <a:blip r:embed="rId2"/>
          <a:stretch>
            <a:fillRect/>
          </a:stretch>
        </p:blipFill>
        <p:spPr>
          <a:xfrm>
            <a:off x="5562600" y="2057400"/>
            <a:ext cx="2895962" cy="3962400"/>
          </a:xfrm>
          <a:prstGeom prst="rect">
            <a:avLst/>
          </a:prstGeom>
        </p:spPr>
      </p:pic>
    </p:spTree>
    <p:extLst>
      <p:ext uri="{BB962C8B-B14F-4D97-AF65-F5344CB8AC3E}">
        <p14:creationId xmlns:p14="http://schemas.microsoft.com/office/powerpoint/2010/main" val="3328203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47C53-212E-4012-009C-528E830892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C04E9C-B1E0-73F7-90CA-61A45B5B21BC}"/>
              </a:ext>
            </a:extLst>
          </p:cNvPr>
          <p:cNvSpPr>
            <a:spLocks noGrp="1"/>
          </p:cNvSpPr>
          <p:nvPr>
            <p:ph type="title"/>
          </p:nvPr>
        </p:nvSpPr>
        <p:spPr>
          <a:xfrm>
            <a:off x="838200" y="386156"/>
            <a:ext cx="8305800" cy="1143000"/>
          </a:xfrm>
        </p:spPr>
        <p:txBody>
          <a:bodyPr/>
          <a:lstStyle/>
          <a:p>
            <a:r>
              <a:rPr lang="en-US" dirty="0"/>
              <a:t>Beyond Free Trade : Offshoring, Reshoring, Friendshoring, Nearshoring</a:t>
            </a:r>
          </a:p>
        </p:txBody>
      </p:sp>
      <p:pic>
        <p:nvPicPr>
          <p:cNvPr id="6" name="Content Placeholder 5">
            <a:extLst>
              <a:ext uri="{FF2B5EF4-FFF2-40B4-BE49-F238E27FC236}">
                <a16:creationId xmlns:a16="http://schemas.microsoft.com/office/drawing/2014/main" id="{4875267A-3A74-C0FA-7D84-32F00DA0AE53}"/>
              </a:ext>
            </a:extLst>
          </p:cNvPr>
          <p:cNvPicPr>
            <a:picLocks noGrp="1" noChangeAspect="1"/>
          </p:cNvPicPr>
          <p:nvPr>
            <p:ph idx="1"/>
          </p:nvPr>
        </p:nvPicPr>
        <p:blipFill>
          <a:blip r:embed="rId2"/>
          <a:stretch>
            <a:fillRect/>
          </a:stretch>
        </p:blipFill>
        <p:spPr>
          <a:xfrm>
            <a:off x="685800" y="1676400"/>
            <a:ext cx="7696199" cy="4267200"/>
          </a:xfrm>
          <a:prstGeom prst="rect">
            <a:avLst/>
          </a:prstGeom>
        </p:spPr>
      </p:pic>
      <p:sp>
        <p:nvSpPr>
          <p:cNvPr id="7" name="TextBox 6">
            <a:extLst>
              <a:ext uri="{FF2B5EF4-FFF2-40B4-BE49-F238E27FC236}">
                <a16:creationId xmlns:a16="http://schemas.microsoft.com/office/drawing/2014/main" id="{E081BC3B-A40C-7FB4-5EF0-2732E48E8A1A}"/>
              </a:ext>
            </a:extLst>
          </p:cNvPr>
          <p:cNvSpPr txBox="1"/>
          <p:nvPr/>
        </p:nvSpPr>
        <p:spPr>
          <a:xfrm>
            <a:off x="2667000" y="6368486"/>
            <a:ext cx="4343400" cy="369332"/>
          </a:xfrm>
          <a:prstGeom prst="rect">
            <a:avLst/>
          </a:prstGeom>
          <a:noFill/>
        </p:spPr>
        <p:txBody>
          <a:bodyPr wrap="square" rtlCol="0">
            <a:spAutoFit/>
          </a:bodyPr>
          <a:lstStyle/>
          <a:p>
            <a:r>
              <a:rPr lang="en-US" sz="900" dirty="0"/>
              <a:t>Source: Global Value Chains: Overviews and Issues for Congress. (2020). Congressional Research Service</a:t>
            </a:r>
          </a:p>
        </p:txBody>
      </p:sp>
      <p:sp>
        <p:nvSpPr>
          <p:cNvPr id="3" name="TextBox 2">
            <a:extLst>
              <a:ext uri="{FF2B5EF4-FFF2-40B4-BE49-F238E27FC236}">
                <a16:creationId xmlns:a16="http://schemas.microsoft.com/office/drawing/2014/main" id="{A29D6820-F80E-3234-8818-DA5C017D5B11}"/>
              </a:ext>
            </a:extLst>
          </p:cNvPr>
          <p:cNvSpPr txBox="1"/>
          <p:nvPr/>
        </p:nvSpPr>
        <p:spPr>
          <a:xfrm>
            <a:off x="4418423" y="4996779"/>
            <a:ext cx="3241964" cy="1077218"/>
          </a:xfrm>
          <a:prstGeom prst="rect">
            <a:avLst/>
          </a:prstGeom>
          <a:noFill/>
        </p:spPr>
        <p:txBody>
          <a:bodyPr wrap="square" rtlCol="0">
            <a:spAutoFit/>
          </a:bodyPr>
          <a:lstStyle/>
          <a:p>
            <a:r>
              <a:rPr lang="en-US" sz="1400" b="1" dirty="0"/>
              <a:t>Friendshoring</a:t>
            </a:r>
          </a:p>
          <a:p>
            <a:r>
              <a:rPr lang="en-US" sz="1400" dirty="0"/>
              <a:t>Shift to friendly countries</a:t>
            </a:r>
          </a:p>
          <a:p>
            <a:endParaRPr lang="en-US" dirty="0"/>
          </a:p>
          <a:p>
            <a:endParaRPr lang="en-US" dirty="0"/>
          </a:p>
        </p:txBody>
      </p:sp>
      <p:sp>
        <p:nvSpPr>
          <p:cNvPr id="4" name="Rectangle 3">
            <a:extLst>
              <a:ext uri="{FF2B5EF4-FFF2-40B4-BE49-F238E27FC236}">
                <a16:creationId xmlns:a16="http://schemas.microsoft.com/office/drawing/2014/main" id="{D0EB6B5E-80F9-F12F-5B73-8B8E5430C7C6}"/>
              </a:ext>
            </a:extLst>
          </p:cNvPr>
          <p:cNvSpPr/>
          <p:nvPr/>
        </p:nvSpPr>
        <p:spPr>
          <a:xfrm>
            <a:off x="4527780" y="5608513"/>
            <a:ext cx="1039352" cy="482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Friends</a:t>
            </a:r>
          </a:p>
        </p:txBody>
      </p:sp>
      <p:sp>
        <p:nvSpPr>
          <p:cNvPr id="9" name="Rectangle 8">
            <a:extLst>
              <a:ext uri="{FF2B5EF4-FFF2-40B4-BE49-F238E27FC236}">
                <a16:creationId xmlns:a16="http://schemas.microsoft.com/office/drawing/2014/main" id="{97C46C92-EB73-B7E3-649E-158B3DC624E2}"/>
              </a:ext>
            </a:extLst>
          </p:cNvPr>
          <p:cNvSpPr/>
          <p:nvPr/>
        </p:nvSpPr>
        <p:spPr>
          <a:xfrm>
            <a:off x="6003591" y="5606552"/>
            <a:ext cx="1177639" cy="45854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Not</a:t>
            </a:r>
          </a:p>
          <a:p>
            <a:pPr algn="ctr"/>
            <a:r>
              <a:rPr lang="en-US" sz="1400" dirty="0">
                <a:solidFill>
                  <a:schemeClr val="tx1"/>
                </a:solidFill>
              </a:rPr>
              <a:t>Friends</a:t>
            </a:r>
          </a:p>
        </p:txBody>
      </p:sp>
      <p:cxnSp>
        <p:nvCxnSpPr>
          <p:cNvPr id="11" name="Straight Connector 10">
            <a:extLst>
              <a:ext uri="{FF2B5EF4-FFF2-40B4-BE49-F238E27FC236}">
                <a16:creationId xmlns:a16="http://schemas.microsoft.com/office/drawing/2014/main" id="{0303D7D6-2C6C-1929-C25E-9294A3ED85FB}"/>
              </a:ext>
            </a:extLst>
          </p:cNvPr>
          <p:cNvCxnSpPr>
            <a:cxnSpLocks/>
          </p:cNvCxnSpPr>
          <p:nvPr/>
        </p:nvCxnSpPr>
        <p:spPr>
          <a:xfrm>
            <a:off x="6242227" y="5687751"/>
            <a:ext cx="748145" cy="296143"/>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4F436F7-A756-03A3-93CD-520B29354A0D}"/>
              </a:ext>
            </a:extLst>
          </p:cNvPr>
          <p:cNvCxnSpPr>
            <a:cxnSpLocks/>
          </p:cNvCxnSpPr>
          <p:nvPr/>
        </p:nvCxnSpPr>
        <p:spPr>
          <a:xfrm flipV="1">
            <a:off x="6226442" y="5669092"/>
            <a:ext cx="748145" cy="342467"/>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8679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E29CB-2CA8-8F51-154A-C4E9AD353EF1}"/>
              </a:ext>
            </a:extLst>
          </p:cNvPr>
          <p:cNvSpPr>
            <a:spLocks noGrp="1"/>
          </p:cNvSpPr>
          <p:nvPr>
            <p:ph type="title"/>
          </p:nvPr>
        </p:nvSpPr>
        <p:spPr/>
        <p:txBody>
          <a:bodyPr/>
          <a:lstStyle/>
          <a:p>
            <a:r>
              <a:rPr lang="en-US" dirty="0"/>
              <a:t>How Difficult is it to Reshore? </a:t>
            </a:r>
          </a:p>
        </p:txBody>
      </p:sp>
      <p:pic>
        <p:nvPicPr>
          <p:cNvPr id="5" name="Content Placeholder 4">
            <a:extLst>
              <a:ext uri="{FF2B5EF4-FFF2-40B4-BE49-F238E27FC236}">
                <a16:creationId xmlns:a16="http://schemas.microsoft.com/office/drawing/2014/main" id="{F119DB24-7D2E-D907-5A74-63F30BB67750}"/>
              </a:ext>
            </a:extLst>
          </p:cNvPr>
          <p:cNvPicPr>
            <a:picLocks noGrp="1" noChangeAspect="1"/>
          </p:cNvPicPr>
          <p:nvPr>
            <p:ph idx="1"/>
          </p:nvPr>
        </p:nvPicPr>
        <p:blipFill>
          <a:blip r:embed="rId2"/>
          <a:stretch>
            <a:fillRect/>
          </a:stretch>
        </p:blipFill>
        <p:spPr>
          <a:xfrm>
            <a:off x="914400" y="2133600"/>
            <a:ext cx="7772400" cy="2946724"/>
          </a:xfrm>
        </p:spPr>
      </p:pic>
      <p:sp>
        <p:nvSpPr>
          <p:cNvPr id="7" name="TextBox 6">
            <a:extLst>
              <a:ext uri="{FF2B5EF4-FFF2-40B4-BE49-F238E27FC236}">
                <a16:creationId xmlns:a16="http://schemas.microsoft.com/office/drawing/2014/main" id="{8F8CA9C0-3713-6ADA-4CF7-6BA79EDFF382}"/>
              </a:ext>
            </a:extLst>
          </p:cNvPr>
          <p:cNvSpPr txBox="1"/>
          <p:nvPr/>
        </p:nvSpPr>
        <p:spPr>
          <a:xfrm>
            <a:off x="1447800" y="5181600"/>
            <a:ext cx="6366163" cy="1200329"/>
          </a:xfrm>
          <a:prstGeom prst="rect">
            <a:avLst/>
          </a:prstGeom>
          <a:noFill/>
        </p:spPr>
        <p:txBody>
          <a:bodyPr wrap="square">
            <a:spAutoFit/>
          </a:bodyPr>
          <a:lstStyle/>
          <a:p>
            <a:r>
              <a:rPr lang="en-US" b="0" i="0" dirty="0">
                <a:solidFill>
                  <a:srgbClr val="222222"/>
                </a:solidFill>
                <a:effectLst/>
                <a:latin typeface="Exchange"/>
              </a:rPr>
              <a:t>So we </a:t>
            </a:r>
            <a:r>
              <a:rPr lang="en-US" b="0" i="1" dirty="0">
                <a:solidFill>
                  <a:srgbClr val="222222"/>
                </a:solidFill>
                <a:effectLst/>
                <a:latin typeface="Exchange"/>
              </a:rPr>
              <a:t>assembled </a:t>
            </a:r>
            <a:r>
              <a:rPr lang="en-US" b="0" i="0" dirty="0">
                <a:solidFill>
                  <a:srgbClr val="222222"/>
                </a:solidFill>
                <a:effectLst/>
                <a:latin typeface="Exchange"/>
              </a:rPr>
              <a:t>a panel of manufacturing and technology experts to find out how hard it would be for </a:t>
            </a:r>
            <a:r>
              <a:rPr lang="en-US" b="0" i="0" u="none" strike="noStrike" dirty="0">
                <a:solidFill>
                  <a:srgbClr val="0274B6"/>
                </a:solidFill>
                <a:effectLst/>
                <a:latin typeface="Exchange"/>
                <a:hlinkClick r:id="rId3"/>
              </a:rPr>
              <a:t>Apple</a:t>
            </a:r>
            <a:r>
              <a:rPr lang="en-US" b="0" i="0" dirty="0">
                <a:solidFill>
                  <a:srgbClr val="222222"/>
                </a:solidFill>
                <a:effectLst/>
                <a:latin typeface="Exchange"/>
              </a:rPr>
              <a:t> to bring iPhone production to the U.S. The short answer? It’s easier to teach a bald eagle to use a screwdriver.</a:t>
            </a:r>
            <a:endParaRPr lang="en-US" dirty="0"/>
          </a:p>
        </p:txBody>
      </p:sp>
      <p:sp>
        <p:nvSpPr>
          <p:cNvPr id="3" name="TextBox 2">
            <a:extLst>
              <a:ext uri="{FF2B5EF4-FFF2-40B4-BE49-F238E27FC236}">
                <a16:creationId xmlns:a16="http://schemas.microsoft.com/office/drawing/2014/main" id="{A4D7F308-68C4-BD98-2EA4-7FFC24106A4F}"/>
              </a:ext>
            </a:extLst>
          </p:cNvPr>
          <p:cNvSpPr txBox="1"/>
          <p:nvPr/>
        </p:nvSpPr>
        <p:spPr>
          <a:xfrm>
            <a:off x="1978930" y="6581001"/>
            <a:ext cx="5643340" cy="276999"/>
          </a:xfrm>
          <a:prstGeom prst="rect">
            <a:avLst/>
          </a:prstGeom>
          <a:noFill/>
        </p:spPr>
        <p:txBody>
          <a:bodyPr wrap="none" rtlCol="0">
            <a:spAutoFit/>
          </a:bodyPr>
          <a:lstStyle/>
          <a:p>
            <a:r>
              <a:rPr lang="en-US" sz="1200" dirty="0"/>
              <a:t>Source: </a:t>
            </a:r>
            <a:r>
              <a:rPr lang="en-US" sz="1200" dirty="0">
                <a:hlinkClick r:id="rId4"/>
              </a:rPr>
              <a:t>A Made-in-America iPhone? Here’s What Apple Would Need to Do - WSJ</a:t>
            </a:r>
            <a:endParaRPr lang="en-US" sz="1200" dirty="0"/>
          </a:p>
        </p:txBody>
      </p:sp>
    </p:spTree>
    <p:extLst>
      <p:ext uri="{BB962C8B-B14F-4D97-AF65-F5344CB8AC3E}">
        <p14:creationId xmlns:p14="http://schemas.microsoft.com/office/powerpoint/2010/main" val="10543098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49F52-BDE0-B1DD-F7C2-F2121026DA9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1D4FCEE-120A-3183-B1ED-88DDF01CDA59}"/>
              </a:ext>
            </a:extLst>
          </p:cNvPr>
          <p:cNvPicPr>
            <a:picLocks noGrp="1" noChangeAspect="1"/>
          </p:cNvPicPr>
          <p:nvPr>
            <p:ph idx="1"/>
          </p:nvPr>
        </p:nvPicPr>
        <p:blipFill>
          <a:blip r:embed="rId2"/>
          <a:stretch>
            <a:fillRect/>
          </a:stretch>
        </p:blipFill>
        <p:spPr>
          <a:xfrm>
            <a:off x="685800" y="11502"/>
            <a:ext cx="7772400" cy="3854605"/>
          </a:xfrm>
        </p:spPr>
      </p:pic>
      <p:sp>
        <p:nvSpPr>
          <p:cNvPr id="9" name="TextBox 8">
            <a:extLst>
              <a:ext uri="{FF2B5EF4-FFF2-40B4-BE49-F238E27FC236}">
                <a16:creationId xmlns:a16="http://schemas.microsoft.com/office/drawing/2014/main" id="{EAA22C78-DB63-5EB3-272E-D361CF31D1A4}"/>
              </a:ext>
            </a:extLst>
          </p:cNvPr>
          <p:cNvSpPr txBox="1"/>
          <p:nvPr/>
        </p:nvSpPr>
        <p:spPr>
          <a:xfrm>
            <a:off x="185468" y="4159997"/>
            <a:ext cx="3657600" cy="1754326"/>
          </a:xfrm>
          <a:prstGeom prst="rect">
            <a:avLst/>
          </a:prstGeom>
          <a:noFill/>
        </p:spPr>
        <p:txBody>
          <a:bodyPr wrap="square">
            <a:spAutoFit/>
          </a:bodyPr>
          <a:lstStyle/>
          <a:p>
            <a:r>
              <a:rPr lang="en-US" b="0" i="0" dirty="0">
                <a:solidFill>
                  <a:srgbClr val="363636"/>
                </a:solidFill>
                <a:effectLst/>
                <a:highlight>
                  <a:srgbClr val="FFFFFF"/>
                </a:highlight>
                <a:latin typeface="nyt-imperial"/>
              </a:rPr>
              <a:t>TSMC has committed </a:t>
            </a:r>
            <a:r>
              <a:rPr lang="en-US" b="0" i="0" dirty="0">
                <a:effectLst/>
                <a:highlight>
                  <a:srgbClr val="FFFFFF"/>
                </a:highlight>
                <a:latin typeface="nyt-imperial"/>
                <a:hlinkClick r:id="rId3"/>
              </a:rPr>
              <a:t>$65 billion</a:t>
            </a:r>
            <a:r>
              <a:rPr lang="en-US" b="0" i="0" dirty="0">
                <a:solidFill>
                  <a:srgbClr val="363636"/>
                </a:solidFill>
                <a:effectLst/>
                <a:highlight>
                  <a:srgbClr val="FFFFFF"/>
                </a:highlight>
                <a:latin typeface="nyt-imperial"/>
              </a:rPr>
              <a:t> to the project, and in April, the Biden administration announced that the company would receive a </a:t>
            </a:r>
            <a:r>
              <a:rPr lang="en-US" b="0" i="0" dirty="0">
                <a:effectLst/>
                <a:highlight>
                  <a:srgbClr val="FFFFFF"/>
                </a:highlight>
                <a:latin typeface="nyt-imperial"/>
                <a:hlinkClick r:id="rId4"/>
              </a:rPr>
              <a:t>$6.6 billion grant</a:t>
            </a:r>
            <a:r>
              <a:rPr lang="en-US" b="0" i="0" dirty="0">
                <a:solidFill>
                  <a:srgbClr val="363636"/>
                </a:solidFill>
                <a:effectLst/>
                <a:highlight>
                  <a:srgbClr val="FFFFFF"/>
                </a:highlight>
                <a:latin typeface="nyt-imperial"/>
              </a:rPr>
              <a:t> funded by the CHIPS and Science Act.</a:t>
            </a:r>
            <a:endParaRPr lang="en-US" dirty="0"/>
          </a:p>
        </p:txBody>
      </p:sp>
      <p:sp>
        <p:nvSpPr>
          <p:cNvPr id="10" name="TextBox 9">
            <a:extLst>
              <a:ext uri="{FF2B5EF4-FFF2-40B4-BE49-F238E27FC236}">
                <a16:creationId xmlns:a16="http://schemas.microsoft.com/office/drawing/2014/main" id="{F5700486-345A-DEBF-F1B9-483C9525A90F}"/>
              </a:ext>
            </a:extLst>
          </p:cNvPr>
          <p:cNvSpPr txBox="1"/>
          <p:nvPr/>
        </p:nvSpPr>
        <p:spPr>
          <a:xfrm>
            <a:off x="76200" y="6318884"/>
            <a:ext cx="4154749" cy="461665"/>
          </a:xfrm>
          <a:prstGeom prst="rect">
            <a:avLst/>
          </a:prstGeom>
          <a:noFill/>
        </p:spPr>
        <p:txBody>
          <a:bodyPr wrap="square" rtlCol="0">
            <a:spAutoFit/>
          </a:bodyPr>
          <a:lstStyle/>
          <a:p>
            <a:r>
              <a:rPr lang="en-US" sz="1200" dirty="0">
                <a:hlinkClick r:id="rId5"/>
              </a:rPr>
              <a:t>Source: Why TSMC Has Struggled to Manufacture Chips in Arizona - The New York Times (nytimes.com)</a:t>
            </a:r>
            <a:endParaRPr lang="en-US" sz="1200" dirty="0"/>
          </a:p>
        </p:txBody>
      </p:sp>
      <p:pic>
        <p:nvPicPr>
          <p:cNvPr id="12" name="Picture 11">
            <a:extLst>
              <a:ext uri="{FF2B5EF4-FFF2-40B4-BE49-F238E27FC236}">
                <a16:creationId xmlns:a16="http://schemas.microsoft.com/office/drawing/2014/main" id="{512C44E9-BE51-FD83-3128-CC8BF5A150D4}"/>
              </a:ext>
            </a:extLst>
          </p:cNvPr>
          <p:cNvPicPr>
            <a:picLocks noChangeAspect="1"/>
          </p:cNvPicPr>
          <p:nvPr/>
        </p:nvPicPr>
        <p:blipFill>
          <a:blip r:embed="rId6"/>
          <a:stretch>
            <a:fillRect/>
          </a:stretch>
        </p:blipFill>
        <p:spPr>
          <a:xfrm>
            <a:off x="4176315" y="3733800"/>
            <a:ext cx="4782217" cy="3124200"/>
          </a:xfrm>
          <a:prstGeom prst="rect">
            <a:avLst/>
          </a:prstGeom>
        </p:spPr>
      </p:pic>
    </p:spTree>
    <p:extLst>
      <p:ext uri="{BB962C8B-B14F-4D97-AF65-F5344CB8AC3E}">
        <p14:creationId xmlns:p14="http://schemas.microsoft.com/office/powerpoint/2010/main" val="1602130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681F6-AB1D-6C51-D558-4F27A1F9F4C6}"/>
              </a:ext>
            </a:extLst>
          </p:cNvPr>
          <p:cNvSpPr>
            <a:spLocks noGrp="1"/>
          </p:cNvSpPr>
          <p:nvPr>
            <p:ph type="title"/>
          </p:nvPr>
        </p:nvSpPr>
        <p:spPr/>
        <p:txBody>
          <a:bodyPr/>
          <a:lstStyle/>
          <a:p>
            <a:r>
              <a:rPr lang="en-US" dirty="0"/>
              <a:t>“Oh, my gosh, people work hard”</a:t>
            </a:r>
          </a:p>
        </p:txBody>
      </p:sp>
      <p:sp>
        <p:nvSpPr>
          <p:cNvPr id="3" name="Content Placeholder 2">
            <a:extLst>
              <a:ext uri="{FF2B5EF4-FFF2-40B4-BE49-F238E27FC236}">
                <a16:creationId xmlns:a16="http://schemas.microsoft.com/office/drawing/2014/main" id="{9AAF9D93-197F-1CA7-F2BD-137279E1814E}"/>
              </a:ext>
            </a:extLst>
          </p:cNvPr>
          <p:cNvSpPr>
            <a:spLocks noGrp="1"/>
          </p:cNvSpPr>
          <p:nvPr>
            <p:ph idx="1"/>
          </p:nvPr>
        </p:nvSpPr>
        <p:spPr/>
        <p:txBody>
          <a:bodyPr/>
          <a:lstStyle/>
          <a:p>
            <a:r>
              <a:rPr lang="en-US" sz="2000" b="0" i="0" dirty="0">
                <a:solidFill>
                  <a:srgbClr val="363636"/>
                </a:solidFill>
                <a:effectLst/>
                <a:highlight>
                  <a:srgbClr val="FFFFFF"/>
                </a:highlight>
                <a:latin typeface="+mj-lt"/>
              </a:rPr>
              <a:t>“12 TSMC employees, including executives, said culture clashes between Taiwanese managers and American workers had led to frustration on both sides. TSMC is known for its rigorous working conditions. It’s not uncommon for people to be called into work for emergencies in the middle of the night. </a:t>
            </a:r>
          </a:p>
          <a:p>
            <a:r>
              <a:rPr lang="en-US" sz="2000" b="0" i="0" dirty="0">
                <a:solidFill>
                  <a:srgbClr val="363636"/>
                </a:solidFill>
                <a:effectLst/>
                <a:highlight>
                  <a:srgbClr val="FFFFFF"/>
                </a:highlight>
                <a:latin typeface="+mj-lt"/>
              </a:rPr>
              <a:t>About half of the 2,200 workers at TSMC in Phoenix were brought in from Taiwan, 7,200</a:t>
            </a:r>
            <a:r>
              <a:rPr lang="en-US" sz="2000" b="1" i="0" dirty="0">
                <a:solidFill>
                  <a:srgbClr val="363636"/>
                </a:solidFill>
                <a:effectLst/>
                <a:highlight>
                  <a:srgbClr val="FFFFFF"/>
                </a:highlight>
                <a:latin typeface="+mj-lt"/>
              </a:rPr>
              <a:t> </a:t>
            </a:r>
            <a:r>
              <a:rPr lang="en-US" sz="2000" b="0" i="0" dirty="0">
                <a:solidFill>
                  <a:srgbClr val="363636"/>
                </a:solidFill>
                <a:effectLst/>
                <a:highlight>
                  <a:srgbClr val="FFFFFF"/>
                </a:highlight>
                <a:latin typeface="+mj-lt"/>
              </a:rPr>
              <a:t>miles away. </a:t>
            </a:r>
          </a:p>
          <a:p>
            <a:pPr algn="l" fontAlgn="base"/>
            <a:r>
              <a:rPr lang="en-US" sz="2000" b="0" i="0" dirty="0">
                <a:effectLst/>
                <a:highlight>
                  <a:srgbClr val="FFFFFF"/>
                </a:highlight>
                <a:latin typeface="+mj-lt"/>
              </a:rPr>
              <a:t>Jefferson Patz, an engineer fresh off a master’s degree from the University of California, San Diego, went to Tainan in 2021 for 18 months of training shortly after he joined the company.</a:t>
            </a:r>
          </a:p>
          <a:p>
            <a:pPr algn="l" fontAlgn="base"/>
            <a:r>
              <a:rPr lang="en-US" sz="2000" b="0" i="0" dirty="0">
                <a:effectLst/>
                <a:highlight>
                  <a:srgbClr val="FFFFFF"/>
                </a:highlight>
                <a:latin typeface="+mj-lt"/>
              </a:rPr>
              <a:t>“Oh, my gosh, people work hard,” Mr. Patz said.”</a:t>
            </a:r>
          </a:p>
          <a:p>
            <a:endParaRPr lang="en-US" sz="2000" dirty="0"/>
          </a:p>
        </p:txBody>
      </p:sp>
      <p:sp>
        <p:nvSpPr>
          <p:cNvPr id="4" name="TextBox 3">
            <a:extLst>
              <a:ext uri="{FF2B5EF4-FFF2-40B4-BE49-F238E27FC236}">
                <a16:creationId xmlns:a16="http://schemas.microsoft.com/office/drawing/2014/main" id="{28D4B354-722D-6AB7-06DC-FAE7666ACBD8}"/>
              </a:ext>
            </a:extLst>
          </p:cNvPr>
          <p:cNvSpPr txBox="1"/>
          <p:nvPr/>
        </p:nvSpPr>
        <p:spPr>
          <a:xfrm>
            <a:off x="304800" y="6491377"/>
            <a:ext cx="7279044" cy="276999"/>
          </a:xfrm>
          <a:prstGeom prst="rect">
            <a:avLst/>
          </a:prstGeom>
          <a:noFill/>
        </p:spPr>
        <p:txBody>
          <a:bodyPr wrap="none" rtlCol="0">
            <a:spAutoFit/>
          </a:bodyPr>
          <a:lstStyle/>
          <a:p>
            <a:r>
              <a:rPr lang="en-US" sz="1200" dirty="0">
                <a:hlinkClick r:id="rId2"/>
              </a:rPr>
              <a:t>Source: Why TSMC Has Struggled to Manufacture Chips in Arizona - The New York Times (nytimes.com)</a:t>
            </a:r>
            <a:endParaRPr lang="en-US" sz="1200" dirty="0"/>
          </a:p>
        </p:txBody>
      </p:sp>
    </p:spTree>
    <p:extLst>
      <p:ext uri="{BB962C8B-B14F-4D97-AF65-F5344CB8AC3E}">
        <p14:creationId xmlns:p14="http://schemas.microsoft.com/office/powerpoint/2010/main" val="68807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28" name="Shape 28"/>
          <p:cNvSpPr/>
          <p:nvPr/>
        </p:nvSpPr>
        <p:spPr>
          <a:xfrm>
            <a:off x="2742002" y="1873450"/>
            <a:ext cx="3441840" cy="3582852"/>
          </a:xfrm>
          <a:prstGeom prst="ellipse">
            <a:avLst/>
          </a:prstGeom>
          <a:solidFill>
            <a:srgbClr val="F3F3F3"/>
          </a:solidFill>
          <a:ln w="19050" cap="flat">
            <a:solidFill>
              <a:srgbClr val="783F04"/>
            </a:solidFill>
            <a:prstDash val="solid"/>
            <a:round/>
            <a:headEnd type="none" w="med" len="med"/>
            <a:tailEnd type="none" w="med" len="med"/>
          </a:ln>
        </p:spPr>
        <p:txBody>
          <a:bodyPr lIns="91425" tIns="91425" rIns="91425" bIns="91425" anchor="ctr" anchorCtr="0">
            <a:noAutofit/>
          </a:bodyPr>
          <a:lstStyle/>
          <a:p>
            <a:endParaRPr/>
          </a:p>
        </p:txBody>
      </p:sp>
      <p:cxnSp>
        <p:nvCxnSpPr>
          <p:cNvPr id="29" name="Shape 29"/>
          <p:cNvCxnSpPr/>
          <p:nvPr/>
        </p:nvCxnSpPr>
        <p:spPr>
          <a:xfrm rot="10800000" flipH="1">
            <a:off x="2159970" y="3644476"/>
            <a:ext cx="5044799" cy="7600"/>
          </a:xfrm>
          <a:prstGeom prst="straightConnector1">
            <a:avLst/>
          </a:prstGeom>
          <a:noFill/>
          <a:ln w="38100" cap="flat">
            <a:solidFill>
              <a:srgbClr val="990000"/>
            </a:solidFill>
            <a:prstDash val="solid"/>
            <a:round/>
            <a:headEnd type="none" w="lg" len="lg"/>
            <a:tailEnd type="triangle" w="lg" len="lg"/>
          </a:ln>
        </p:spPr>
      </p:cxnSp>
      <p:sp>
        <p:nvSpPr>
          <p:cNvPr id="30" name="Shape 30"/>
          <p:cNvSpPr/>
          <p:nvPr/>
        </p:nvSpPr>
        <p:spPr>
          <a:xfrm>
            <a:off x="3418504" y="2790038"/>
            <a:ext cx="2021780" cy="1950799"/>
          </a:xfrm>
          <a:prstGeom prst="ellipse">
            <a:avLst/>
          </a:prstGeom>
          <a:solidFill>
            <a:srgbClr val="00B050"/>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lvl="0" algn="ctr" rtl="0">
              <a:buNone/>
            </a:pPr>
            <a:r>
              <a:rPr lang="en" dirty="0"/>
              <a:t>Field</a:t>
            </a:r>
          </a:p>
          <a:p>
            <a:pPr lvl="0" algn="ctr" rtl="0">
              <a:buNone/>
            </a:pPr>
            <a:r>
              <a:rPr lang="en" dirty="0"/>
              <a:t>Experience</a:t>
            </a:r>
          </a:p>
        </p:txBody>
      </p:sp>
      <p:cxnSp>
        <p:nvCxnSpPr>
          <p:cNvPr id="31" name="Shape 31"/>
          <p:cNvCxnSpPr/>
          <p:nvPr/>
        </p:nvCxnSpPr>
        <p:spPr>
          <a:xfrm>
            <a:off x="974904" y="3652077"/>
            <a:ext cx="1675564" cy="0"/>
          </a:xfrm>
          <a:prstGeom prst="straightConnector1">
            <a:avLst/>
          </a:prstGeom>
          <a:noFill/>
          <a:ln w="38100" cap="flat">
            <a:solidFill>
              <a:srgbClr val="990000"/>
            </a:solidFill>
            <a:prstDash val="solid"/>
            <a:round/>
            <a:headEnd type="none" w="lg" len="lg"/>
            <a:tailEnd type="triangle" w="lg" len="lg"/>
          </a:ln>
        </p:spPr>
      </p:cxnSp>
      <p:sp>
        <p:nvSpPr>
          <p:cNvPr id="32" name="Shape 32"/>
          <p:cNvSpPr txBox="1"/>
          <p:nvPr/>
        </p:nvSpPr>
        <p:spPr>
          <a:xfrm>
            <a:off x="4314800" y="2319667"/>
            <a:ext cx="251400" cy="498400"/>
          </a:xfrm>
          <a:prstGeom prst="rect">
            <a:avLst/>
          </a:prstGeom>
        </p:spPr>
        <p:txBody>
          <a:bodyPr lIns="91425" tIns="91425" rIns="91425" bIns="91425" anchor="t" anchorCtr="0">
            <a:noAutofit/>
          </a:bodyPr>
          <a:lstStyle/>
          <a:p>
            <a:pPr algn="ctr">
              <a:buNone/>
            </a:pPr>
            <a:r>
              <a:rPr lang="en" sz="2400" dirty="0"/>
              <a:t>B</a:t>
            </a:r>
          </a:p>
        </p:txBody>
      </p:sp>
      <p:sp>
        <p:nvSpPr>
          <p:cNvPr id="33" name="Shape 33"/>
          <p:cNvSpPr txBox="1"/>
          <p:nvPr/>
        </p:nvSpPr>
        <p:spPr>
          <a:xfrm>
            <a:off x="6932282" y="2838806"/>
            <a:ext cx="251400" cy="498400"/>
          </a:xfrm>
          <a:prstGeom prst="rect">
            <a:avLst/>
          </a:prstGeom>
        </p:spPr>
        <p:txBody>
          <a:bodyPr lIns="91425" tIns="91425" rIns="91425" bIns="91425" anchor="t" anchorCtr="0">
            <a:noAutofit/>
          </a:bodyPr>
          <a:lstStyle/>
          <a:p>
            <a:pPr lvl="0" algn="ctr" rtl="0">
              <a:buNone/>
            </a:pPr>
            <a:r>
              <a:rPr lang="en" sz="2400"/>
              <a:t>C</a:t>
            </a:r>
          </a:p>
        </p:txBody>
      </p:sp>
      <p:sp>
        <p:nvSpPr>
          <p:cNvPr id="34" name="Shape 34"/>
          <p:cNvSpPr txBox="1"/>
          <p:nvPr/>
        </p:nvSpPr>
        <p:spPr>
          <a:xfrm>
            <a:off x="860940" y="3005696"/>
            <a:ext cx="251400" cy="498400"/>
          </a:xfrm>
          <a:prstGeom prst="rect">
            <a:avLst/>
          </a:prstGeom>
        </p:spPr>
        <p:txBody>
          <a:bodyPr lIns="91425" tIns="91425" rIns="91425" bIns="91425" anchor="t" anchorCtr="0">
            <a:noAutofit/>
          </a:bodyPr>
          <a:lstStyle/>
          <a:p>
            <a:pPr lvl="0" algn="ctr" rtl="0">
              <a:buNone/>
            </a:pPr>
            <a:r>
              <a:rPr lang="en" sz="2400" dirty="0"/>
              <a:t>A</a:t>
            </a:r>
          </a:p>
        </p:txBody>
      </p:sp>
      <p:sp>
        <p:nvSpPr>
          <p:cNvPr id="35" name="Shape 35"/>
          <p:cNvSpPr txBox="1"/>
          <p:nvPr/>
        </p:nvSpPr>
        <p:spPr>
          <a:xfrm>
            <a:off x="6688242" y="3880845"/>
            <a:ext cx="2455758" cy="1253200"/>
          </a:xfrm>
          <a:prstGeom prst="rect">
            <a:avLst/>
          </a:prstGeom>
        </p:spPr>
        <p:txBody>
          <a:bodyPr lIns="91425" tIns="91425" rIns="91425" bIns="91425" anchor="t" anchorCtr="0">
            <a:noAutofit/>
          </a:bodyPr>
          <a:lstStyle/>
          <a:p>
            <a:pPr>
              <a:buNone/>
            </a:pPr>
            <a:r>
              <a:rPr lang="en" dirty="0"/>
              <a:t>New, more valid understanding of national locations. New language, stories and strategies to explain to experience-distant audiences. Improved self-awareness. </a:t>
            </a:r>
          </a:p>
        </p:txBody>
      </p:sp>
      <p:sp>
        <p:nvSpPr>
          <p:cNvPr id="36" name="Shape 36"/>
          <p:cNvSpPr txBox="1"/>
          <p:nvPr/>
        </p:nvSpPr>
        <p:spPr>
          <a:xfrm>
            <a:off x="685800" y="3882112"/>
            <a:ext cx="1814665" cy="1623200"/>
          </a:xfrm>
          <a:prstGeom prst="rect">
            <a:avLst/>
          </a:prstGeom>
        </p:spPr>
        <p:txBody>
          <a:bodyPr lIns="91425" tIns="91425" rIns="91425" bIns="91425" anchor="t" anchorCtr="0">
            <a:noAutofit/>
          </a:bodyPr>
          <a:lstStyle/>
          <a:p>
            <a:pPr lvl="0" rtl="0">
              <a:buNone/>
            </a:pPr>
            <a:r>
              <a:rPr lang="en" dirty="0">
                <a:solidFill>
                  <a:schemeClr val="tx1"/>
                </a:solidFill>
              </a:rPr>
              <a:t>The broad-view, the view at first encounter</a:t>
            </a:r>
            <a:r>
              <a:rPr lang="en" dirty="0">
                <a:solidFill>
                  <a:srgbClr val="666666"/>
                </a:solidFill>
              </a:rPr>
              <a:t>.</a:t>
            </a:r>
          </a:p>
        </p:txBody>
      </p:sp>
      <p:sp>
        <p:nvSpPr>
          <p:cNvPr id="38" name="Shape 38"/>
          <p:cNvSpPr txBox="1"/>
          <p:nvPr/>
        </p:nvSpPr>
        <p:spPr>
          <a:xfrm>
            <a:off x="3732796" y="1873450"/>
            <a:ext cx="1482300" cy="336800"/>
          </a:xfrm>
          <a:prstGeom prst="rect">
            <a:avLst/>
          </a:prstGeom>
        </p:spPr>
        <p:txBody>
          <a:bodyPr lIns="91425" tIns="91425" rIns="91425" bIns="91425" anchor="t" anchorCtr="0">
            <a:noAutofit/>
          </a:bodyPr>
          <a:lstStyle/>
          <a:p>
            <a:pPr algn="ctr">
              <a:buNone/>
            </a:pPr>
            <a:r>
              <a:rPr lang="en" sz="1600" b="1" i="1" dirty="0"/>
              <a:t>Experience-near</a:t>
            </a:r>
          </a:p>
        </p:txBody>
      </p:sp>
      <p:sp>
        <p:nvSpPr>
          <p:cNvPr id="39" name="Shape 39"/>
          <p:cNvSpPr txBox="1"/>
          <p:nvPr/>
        </p:nvSpPr>
        <p:spPr>
          <a:xfrm>
            <a:off x="188435" y="2313220"/>
            <a:ext cx="2318126" cy="336800"/>
          </a:xfrm>
          <a:prstGeom prst="rect">
            <a:avLst/>
          </a:prstGeom>
        </p:spPr>
        <p:txBody>
          <a:bodyPr lIns="91425" tIns="91425" rIns="91425" bIns="91425" anchor="t" anchorCtr="0">
            <a:noAutofit/>
          </a:bodyPr>
          <a:lstStyle/>
          <a:p>
            <a:pPr lvl="0" algn="ctr" rtl="0">
              <a:buNone/>
            </a:pPr>
            <a:r>
              <a:rPr lang="en" sz="1600" b="1" i="1" dirty="0"/>
              <a:t>Experience-distant</a:t>
            </a:r>
          </a:p>
        </p:txBody>
      </p:sp>
      <p:sp>
        <p:nvSpPr>
          <p:cNvPr id="3" name="TextBox 2"/>
          <p:cNvSpPr txBox="1"/>
          <p:nvPr/>
        </p:nvSpPr>
        <p:spPr>
          <a:xfrm>
            <a:off x="860940" y="913581"/>
            <a:ext cx="8214108" cy="584775"/>
          </a:xfrm>
          <a:prstGeom prst="rect">
            <a:avLst/>
          </a:prstGeom>
          <a:noFill/>
        </p:spPr>
        <p:txBody>
          <a:bodyPr wrap="none" rtlCol="0">
            <a:spAutoFit/>
          </a:bodyPr>
          <a:lstStyle/>
          <a:p>
            <a:r>
              <a:rPr lang="en-US" sz="3200" b="1" dirty="0">
                <a:solidFill>
                  <a:schemeClr val="tx2"/>
                </a:solidFill>
              </a:rPr>
              <a:t>Education Abroad as Global Leadership</a:t>
            </a:r>
            <a:endParaRPr lang="en-US" dirty="0"/>
          </a:p>
        </p:txBody>
      </p:sp>
    </p:spTree>
    <p:extLst>
      <p:ext uri="{BB962C8B-B14F-4D97-AF65-F5344CB8AC3E}">
        <p14:creationId xmlns:p14="http://schemas.microsoft.com/office/powerpoint/2010/main" val="459501213"/>
      </p:ext>
    </p:extLst>
  </p:cSld>
  <p:clrMapOvr>
    <a:masterClrMapping/>
  </p:clrMapOvr>
  <p:transition spd="slow">
    <p:cut/>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125BF-C49D-1C03-AB49-692A54CD16D3}"/>
              </a:ext>
            </a:extLst>
          </p:cNvPr>
          <p:cNvSpPr>
            <a:spLocks noGrp="1"/>
          </p:cNvSpPr>
          <p:nvPr>
            <p:ph type="title"/>
          </p:nvPr>
        </p:nvSpPr>
        <p:spPr/>
        <p:txBody>
          <a:bodyPr/>
          <a:lstStyle/>
          <a:p>
            <a:r>
              <a:rPr lang="en-US" dirty="0"/>
              <a:t>The End of Moore’s Law? </a:t>
            </a:r>
          </a:p>
        </p:txBody>
      </p:sp>
      <p:pic>
        <p:nvPicPr>
          <p:cNvPr id="5" name="Content Placeholder 4">
            <a:extLst>
              <a:ext uri="{FF2B5EF4-FFF2-40B4-BE49-F238E27FC236}">
                <a16:creationId xmlns:a16="http://schemas.microsoft.com/office/drawing/2014/main" id="{D840C39D-F44C-6908-5C67-D0A17F8870A7}"/>
              </a:ext>
            </a:extLst>
          </p:cNvPr>
          <p:cNvPicPr>
            <a:picLocks noGrp="1" noChangeAspect="1"/>
          </p:cNvPicPr>
          <p:nvPr>
            <p:ph idx="1"/>
          </p:nvPr>
        </p:nvPicPr>
        <p:blipFill>
          <a:blip r:embed="rId2"/>
          <a:stretch>
            <a:fillRect/>
          </a:stretch>
        </p:blipFill>
        <p:spPr>
          <a:xfrm>
            <a:off x="881557" y="1752600"/>
            <a:ext cx="7772400" cy="1896976"/>
          </a:xfrm>
        </p:spPr>
      </p:pic>
      <p:pic>
        <p:nvPicPr>
          <p:cNvPr id="6" name="Content Placeholder 4">
            <a:extLst>
              <a:ext uri="{FF2B5EF4-FFF2-40B4-BE49-F238E27FC236}">
                <a16:creationId xmlns:a16="http://schemas.microsoft.com/office/drawing/2014/main" id="{7D8F18D0-3E83-00CA-363F-97F731F7C5EB}"/>
              </a:ext>
            </a:extLst>
          </p:cNvPr>
          <p:cNvPicPr>
            <a:picLocks noChangeAspect="1"/>
          </p:cNvPicPr>
          <p:nvPr/>
        </p:nvPicPr>
        <p:blipFill>
          <a:blip r:embed="rId3"/>
          <a:stretch>
            <a:fillRect/>
          </a:stretch>
        </p:blipFill>
        <p:spPr bwMode="auto">
          <a:xfrm>
            <a:off x="1023442" y="3684212"/>
            <a:ext cx="7129958" cy="2172003"/>
          </a:xfrm>
          <a:prstGeom prst="rect">
            <a:avLst/>
          </a:prstGeom>
          <a:noFill/>
          <a:ln w="9525">
            <a:noFill/>
            <a:miter lim="800000"/>
            <a:headEnd/>
            <a:tailEnd/>
          </a:ln>
          <a:effectLst/>
        </p:spPr>
      </p:pic>
      <p:sp>
        <p:nvSpPr>
          <p:cNvPr id="7" name="TextBox 6">
            <a:extLst>
              <a:ext uri="{FF2B5EF4-FFF2-40B4-BE49-F238E27FC236}">
                <a16:creationId xmlns:a16="http://schemas.microsoft.com/office/drawing/2014/main" id="{BBDECE3F-EB0C-61DE-DE38-C05BBF2B6496}"/>
              </a:ext>
            </a:extLst>
          </p:cNvPr>
          <p:cNvSpPr txBox="1"/>
          <p:nvPr/>
        </p:nvSpPr>
        <p:spPr>
          <a:xfrm>
            <a:off x="1143000" y="6370935"/>
            <a:ext cx="6100103" cy="461665"/>
          </a:xfrm>
          <a:prstGeom prst="rect">
            <a:avLst/>
          </a:prstGeom>
          <a:noFill/>
        </p:spPr>
        <p:txBody>
          <a:bodyPr wrap="square" rtlCol="0">
            <a:spAutoFit/>
          </a:bodyPr>
          <a:lstStyle/>
          <a:p>
            <a:r>
              <a:rPr lang="en-US" sz="1200" dirty="0"/>
              <a:t>Source: </a:t>
            </a:r>
            <a:r>
              <a:rPr lang="en-US" sz="1200" dirty="0">
                <a:hlinkClick r:id="rId4"/>
              </a:rPr>
              <a:t>Chips aren’t improving like they used to, and it’s killing game console price cuts - Ars Technica</a:t>
            </a:r>
            <a:endParaRPr lang="en-US" sz="1200" dirty="0"/>
          </a:p>
        </p:txBody>
      </p:sp>
    </p:spTree>
    <p:extLst>
      <p:ext uri="{BB962C8B-B14F-4D97-AF65-F5344CB8AC3E}">
        <p14:creationId xmlns:p14="http://schemas.microsoft.com/office/powerpoint/2010/main" val="41892952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E9C9A-9CC3-2FBB-1E95-F0CA2FE8C1E7}"/>
            </a:ext>
          </a:extLst>
        </p:cNvPr>
        <p:cNvGrpSpPr/>
        <p:nvPr/>
      </p:nvGrpSpPr>
      <p:grpSpPr>
        <a:xfrm>
          <a:off x="0" y="0"/>
          <a:ext cx="0" cy="0"/>
          <a:chOff x="0" y="0"/>
          <a:chExt cx="0" cy="0"/>
        </a:xfrm>
      </p:grpSpPr>
      <p:sp>
        <p:nvSpPr>
          <p:cNvPr id="864258" name="Rectangle 2">
            <a:extLst>
              <a:ext uri="{FF2B5EF4-FFF2-40B4-BE49-F238E27FC236}">
                <a16:creationId xmlns:a16="http://schemas.microsoft.com/office/drawing/2014/main" id="{D229CC8F-B280-DBAA-AB5D-F868EB00806F}"/>
              </a:ext>
            </a:extLst>
          </p:cNvPr>
          <p:cNvSpPr>
            <a:spLocks noGrp="1" noChangeArrowheads="1"/>
          </p:cNvSpPr>
          <p:nvPr>
            <p:ph type="title"/>
          </p:nvPr>
        </p:nvSpPr>
        <p:spPr>
          <a:xfrm>
            <a:off x="838200" y="248382"/>
            <a:ext cx="8001000" cy="1351818"/>
          </a:xfrm>
        </p:spPr>
        <p:txBody>
          <a:bodyPr>
            <a:normAutofit fontScale="90000"/>
          </a:bodyPr>
          <a:lstStyle/>
          <a:p>
            <a:r>
              <a:rPr lang="en-US" dirty="0"/>
              <a:t>Enduring Dilemma: Balancing Global Integration and National Independence </a:t>
            </a:r>
          </a:p>
        </p:txBody>
      </p:sp>
      <p:sp>
        <p:nvSpPr>
          <p:cNvPr id="864261" name="Text Box 5">
            <a:extLst>
              <a:ext uri="{FF2B5EF4-FFF2-40B4-BE49-F238E27FC236}">
                <a16:creationId xmlns:a16="http://schemas.microsoft.com/office/drawing/2014/main" id="{97BA0D24-C2E3-0164-E28E-78E960922384}"/>
              </a:ext>
            </a:extLst>
          </p:cNvPr>
          <p:cNvSpPr txBox="1">
            <a:spLocks noChangeArrowheads="1"/>
          </p:cNvSpPr>
          <p:nvPr/>
        </p:nvSpPr>
        <p:spPr bwMode="auto">
          <a:xfrm>
            <a:off x="0" y="2045838"/>
            <a:ext cx="2538324" cy="369332"/>
          </a:xfrm>
          <a:prstGeom prst="rect">
            <a:avLst/>
          </a:prstGeom>
          <a:noFill/>
          <a:ln w="9525">
            <a:noFill/>
            <a:miter lim="800000"/>
            <a:headEnd/>
            <a:tailEnd/>
          </a:ln>
          <a:effectLst/>
        </p:spPr>
        <p:txBody>
          <a:bodyPr wrap="none">
            <a:spAutoFit/>
          </a:bodyPr>
          <a:lstStyle/>
          <a:p>
            <a:r>
              <a:rPr lang="en-US" dirty="0">
                <a:solidFill>
                  <a:schemeClr val="hlink"/>
                </a:solidFill>
              </a:rPr>
              <a:t>National Independence</a:t>
            </a:r>
          </a:p>
        </p:txBody>
      </p:sp>
      <p:sp>
        <p:nvSpPr>
          <p:cNvPr id="864262" name="Text Box 6">
            <a:extLst>
              <a:ext uri="{FF2B5EF4-FFF2-40B4-BE49-F238E27FC236}">
                <a16:creationId xmlns:a16="http://schemas.microsoft.com/office/drawing/2014/main" id="{7F861CF4-DEA3-BFC8-C82C-12C1BB9A3C60}"/>
              </a:ext>
            </a:extLst>
          </p:cNvPr>
          <p:cNvSpPr txBox="1">
            <a:spLocks noChangeArrowheads="1"/>
          </p:cNvSpPr>
          <p:nvPr/>
        </p:nvSpPr>
        <p:spPr bwMode="auto">
          <a:xfrm>
            <a:off x="6719311" y="2027917"/>
            <a:ext cx="2016578" cy="369332"/>
          </a:xfrm>
          <a:prstGeom prst="rect">
            <a:avLst/>
          </a:prstGeom>
          <a:noFill/>
          <a:ln w="9525">
            <a:noFill/>
            <a:miter lim="800000"/>
            <a:headEnd/>
            <a:tailEnd/>
          </a:ln>
          <a:effectLst/>
        </p:spPr>
        <p:txBody>
          <a:bodyPr wrap="none">
            <a:spAutoFit/>
          </a:bodyPr>
          <a:lstStyle/>
          <a:p>
            <a:r>
              <a:rPr lang="en-US" dirty="0">
                <a:solidFill>
                  <a:schemeClr val="hlink"/>
                </a:solidFill>
              </a:rPr>
              <a:t>Global Integration</a:t>
            </a:r>
          </a:p>
        </p:txBody>
      </p:sp>
      <p:sp>
        <p:nvSpPr>
          <p:cNvPr id="864263" name="Text Box 7">
            <a:extLst>
              <a:ext uri="{FF2B5EF4-FFF2-40B4-BE49-F238E27FC236}">
                <a16:creationId xmlns:a16="http://schemas.microsoft.com/office/drawing/2014/main" id="{3E582B8F-168F-1540-F070-BF92C47C9902}"/>
              </a:ext>
            </a:extLst>
          </p:cNvPr>
          <p:cNvSpPr txBox="1">
            <a:spLocks noChangeArrowheads="1"/>
          </p:cNvSpPr>
          <p:nvPr/>
        </p:nvSpPr>
        <p:spPr bwMode="auto">
          <a:xfrm>
            <a:off x="3188333" y="1647362"/>
            <a:ext cx="2505814" cy="369332"/>
          </a:xfrm>
          <a:prstGeom prst="rect">
            <a:avLst/>
          </a:prstGeom>
          <a:noFill/>
          <a:ln w="9525">
            <a:noFill/>
            <a:miter lim="800000"/>
            <a:headEnd/>
            <a:tailEnd/>
          </a:ln>
          <a:effectLst/>
        </p:spPr>
        <p:txBody>
          <a:bodyPr wrap="none">
            <a:spAutoFit/>
          </a:bodyPr>
          <a:lstStyle/>
          <a:p>
            <a:r>
              <a:rPr lang="en-US" b="1" dirty="0">
                <a:solidFill>
                  <a:schemeClr val="tx2"/>
                </a:solidFill>
              </a:rPr>
              <a:t>Globalization Cycles</a:t>
            </a:r>
          </a:p>
        </p:txBody>
      </p:sp>
      <p:sp>
        <p:nvSpPr>
          <p:cNvPr id="864272" name="Text Box 16">
            <a:extLst>
              <a:ext uri="{FF2B5EF4-FFF2-40B4-BE49-F238E27FC236}">
                <a16:creationId xmlns:a16="http://schemas.microsoft.com/office/drawing/2014/main" id="{7A78ED8D-66F7-2D52-D76C-40438E21315A}"/>
              </a:ext>
            </a:extLst>
          </p:cNvPr>
          <p:cNvSpPr txBox="1">
            <a:spLocks noChangeArrowheads="1"/>
          </p:cNvSpPr>
          <p:nvPr/>
        </p:nvSpPr>
        <p:spPr bwMode="auto">
          <a:xfrm>
            <a:off x="5257800" y="3429001"/>
            <a:ext cx="184731" cy="369332"/>
          </a:xfrm>
          <a:prstGeom prst="rect">
            <a:avLst/>
          </a:prstGeom>
          <a:noFill/>
          <a:ln w="9525">
            <a:noFill/>
            <a:miter lim="800000"/>
            <a:headEnd/>
            <a:tailEnd/>
          </a:ln>
          <a:effectLst/>
        </p:spPr>
        <p:txBody>
          <a:bodyPr wrap="none">
            <a:spAutoFit/>
          </a:bodyPr>
          <a:lstStyle/>
          <a:p>
            <a:endParaRPr lang="en-US"/>
          </a:p>
        </p:txBody>
      </p:sp>
      <p:cxnSp>
        <p:nvCxnSpPr>
          <p:cNvPr id="3" name="Straight Arrow Connector 2">
            <a:extLst>
              <a:ext uri="{FF2B5EF4-FFF2-40B4-BE49-F238E27FC236}">
                <a16:creationId xmlns:a16="http://schemas.microsoft.com/office/drawing/2014/main" id="{5475BD91-CACF-3D22-274C-4C90A0CBCFA0}"/>
              </a:ext>
            </a:extLst>
          </p:cNvPr>
          <p:cNvCxnSpPr>
            <a:cxnSpLocks/>
            <a:stCxn id="864261" idx="3"/>
          </p:cNvCxnSpPr>
          <p:nvPr/>
        </p:nvCxnSpPr>
        <p:spPr>
          <a:xfrm flipV="1">
            <a:off x="2538324" y="2194662"/>
            <a:ext cx="4162514" cy="35842"/>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2B26383B-38B1-3EC5-EA66-55667581EC20}"/>
              </a:ext>
            </a:extLst>
          </p:cNvPr>
          <p:cNvSpPr txBox="1"/>
          <p:nvPr/>
        </p:nvSpPr>
        <p:spPr>
          <a:xfrm>
            <a:off x="1600200" y="3798333"/>
            <a:ext cx="184731" cy="369332"/>
          </a:xfrm>
          <a:prstGeom prst="rect">
            <a:avLst/>
          </a:prstGeom>
          <a:noFill/>
        </p:spPr>
        <p:txBody>
          <a:bodyPr wrap="none" rtlCol="0">
            <a:spAutoFit/>
          </a:bodyPr>
          <a:lstStyle/>
          <a:p>
            <a:endParaRPr lang="en-US" dirty="0"/>
          </a:p>
        </p:txBody>
      </p:sp>
      <p:sp>
        <p:nvSpPr>
          <p:cNvPr id="7" name="TextBox 6">
            <a:extLst>
              <a:ext uri="{FF2B5EF4-FFF2-40B4-BE49-F238E27FC236}">
                <a16:creationId xmlns:a16="http://schemas.microsoft.com/office/drawing/2014/main" id="{673E7E0D-7AAE-55C9-0B2D-40851B9F39D7}"/>
              </a:ext>
            </a:extLst>
          </p:cNvPr>
          <p:cNvSpPr txBox="1"/>
          <p:nvPr/>
        </p:nvSpPr>
        <p:spPr>
          <a:xfrm>
            <a:off x="381000" y="2707481"/>
            <a:ext cx="8077200" cy="3693319"/>
          </a:xfrm>
          <a:prstGeom prst="rect">
            <a:avLst/>
          </a:prstGeom>
          <a:noFill/>
        </p:spPr>
        <p:txBody>
          <a:bodyPr wrap="square" rtlCol="0">
            <a:spAutoFit/>
          </a:bodyPr>
          <a:lstStyle/>
          <a:p>
            <a:pPr marL="182880">
              <a:spcBef>
                <a:spcPts val="600"/>
              </a:spcBef>
            </a:pPr>
            <a:r>
              <a:rPr lang="en-US" dirty="0"/>
              <a:t>“For almost 200 years, globalization has been seen as a positive development, albeit with costs and benefits, and as progress and modernization, a broadening of humanity’s scope from the local and parochial to the cosmopolitan and international. That changed dramatically with the Great Recession, the waves of migration of the last decade, and the global Coronavirus (COVID-19) pandemic of 2020.  For many, globalization now connotes economic dislocation, increasing inequality, unwanted immigration, and a vehicle for disease.  ..  A more positive view of globalization will require restoring </a:t>
            </a:r>
            <a:r>
              <a:rPr lang="en-US" i="1" dirty="0"/>
              <a:t>the balance between independence and independence.”</a:t>
            </a:r>
          </a:p>
          <a:p>
            <a:r>
              <a:rPr lang="en-US" i="1" dirty="0"/>
              <a:t>	</a:t>
            </a:r>
          </a:p>
          <a:p>
            <a:r>
              <a:rPr lang="en-US" dirty="0"/>
              <a:t>-- Stephen </a:t>
            </a:r>
            <a:r>
              <a:rPr lang="en-US" dirty="0" err="1"/>
              <a:t>Kobrin</a:t>
            </a:r>
            <a:r>
              <a:rPr lang="en-US" dirty="0"/>
              <a:t>. (2020). </a:t>
            </a:r>
            <a:r>
              <a:rPr lang="en-US" b="1" dirty="0"/>
              <a:t>When globalization becomes a thing that goes bump in the night.  </a:t>
            </a:r>
            <a:r>
              <a:rPr lang="en-US" dirty="0"/>
              <a:t>Journal of International Business</a:t>
            </a:r>
          </a:p>
        </p:txBody>
      </p:sp>
    </p:spTree>
    <p:extLst>
      <p:ext uri="{BB962C8B-B14F-4D97-AF65-F5344CB8AC3E}">
        <p14:creationId xmlns:p14="http://schemas.microsoft.com/office/powerpoint/2010/main" val="37395065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10722-44EF-224F-1E7A-D280FE066C33}"/>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B0A94FB-793A-5CCE-9AF2-94FC5C1A14CD}"/>
              </a:ext>
            </a:extLst>
          </p:cNvPr>
          <p:cNvGraphicFramePr>
            <a:graphicFrameLocks noChangeAspect="1"/>
          </p:cNvGraphicFramePr>
          <p:nvPr>
            <p:custDataLst>
              <p:tags r:id="rId1"/>
            </p:custDataLst>
          </p:nvPr>
        </p:nvGraphicFramePr>
        <p:xfrm>
          <a:off x="1143895" y="1501082"/>
          <a:ext cx="893" cy="893"/>
        </p:xfrm>
        <a:graphic>
          <a:graphicData uri="http://schemas.openxmlformats.org/presentationml/2006/ole">
            <mc:AlternateContent xmlns:mc="http://schemas.openxmlformats.org/markup-compatibility/2006">
              <mc:Choice xmlns:v="urn:schemas-microsoft-com:vml" Requires="v">
                <p:oleObj name="think-cell Slide" r:id="rId7" imgW="421" imgH="423" progId="TCLayout.ActiveDocument.1">
                  <p:embed/>
                </p:oleObj>
              </mc:Choice>
              <mc:Fallback>
                <p:oleObj name="think-cell Slide" r:id="rId7" imgW="421" imgH="423" progId="TCLayout.ActiveDocument.1">
                  <p:embed/>
                  <p:pic>
                    <p:nvPicPr>
                      <p:cNvPr id="5" name="Object 4" hidden="1">
                        <a:extLst>
                          <a:ext uri="{FF2B5EF4-FFF2-40B4-BE49-F238E27FC236}">
                            <a16:creationId xmlns:a16="http://schemas.microsoft.com/office/drawing/2014/main" id="{03EFAEF3-3F20-5526-F7C4-7E09580E2839}"/>
                          </a:ext>
                        </a:extLst>
                      </p:cNvPr>
                      <p:cNvPicPr/>
                      <p:nvPr/>
                    </p:nvPicPr>
                    <p:blipFill>
                      <a:blip r:embed="rId8"/>
                      <a:stretch>
                        <a:fillRect/>
                      </a:stretch>
                    </p:blipFill>
                    <p:spPr>
                      <a:xfrm>
                        <a:off x="1143895" y="1501082"/>
                        <a:ext cx="893" cy="893"/>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BEB3270-62C3-A3AB-BC98-0434DD8A5FD6}"/>
              </a:ext>
            </a:extLst>
          </p:cNvPr>
          <p:cNvSpPr>
            <a:spLocks noGrp="1"/>
          </p:cNvSpPr>
          <p:nvPr>
            <p:ph type="title"/>
          </p:nvPr>
        </p:nvSpPr>
        <p:spPr>
          <a:xfrm>
            <a:off x="914400" y="426657"/>
            <a:ext cx="8305800" cy="994172"/>
          </a:xfrm>
        </p:spPr>
        <p:txBody>
          <a:bodyPr vert="horz">
            <a:noAutofit/>
          </a:bodyPr>
          <a:lstStyle/>
          <a:p>
            <a:r>
              <a:rPr lang="en-US" dirty="0"/>
              <a:t>21</a:t>
            </a:r>
            <a:r>
              <a:rPr lang="en-US" baseline="30000" dirty="0"/>
              <a:t>st</a:t>
            </a:r>
            <a:r>
              <a:rPr lang="en-US" dirty="0"/>
              <a:t> Century Global Leadership: </a:t>
            </a:r>
            <a:br>
              <a:rPr lang="en-US" dirty="0"/>
            </a:br>
            <a:r>
              <a:rPr lang="en-US" dirty="0"/>
              <a:t>A Contested World Order</a:t>
            </a:r>
          </a:p>
        </p:txBody>
      </p:sp>
      <p:sp>
        <p:nvSpPr>
          <p:cNvPr id="109" name="Down Arrow 108">
            <a:extLst>
              <a:ext uri="{FF2B5EF4-FFF2-40B4-BE49-F238E27FC236}">
                <a16:creationId xmlns:a16="http://schemas.microsoft.com/office/drawing/2014/main" id="{CACBE3DC-49BE-0B36-B993-C08AC5A85BA1}"/>
              </a:ext>
            </a:extLst>
          </p:cNvPr>
          <p:cNvSpPr/>
          <p:nvPr/>
        </p:nvSpPr>
        <p:spPr>
          <a:xfrm>
            <a:off x="3727894" y="5112099"/>
            <a:ext cx="272606" cy="482008"/>
          </a:xfrm>
          <a:prstGeom prst="downArrow">
            <a:avLst/>
          </a:prstGeom>
          <a:gradFill>
            <a:gsLst>
              <a:gs pos="50000">
                <a:srgbClr val="C00000"/>
              </a:gs>
              <a:gs pos="100000">
                <a:srgbClr val="FF0000"/>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en-US"/>
          </a:p>
        </p:txBody>
      </p:sp>
      <p:sp>
        <p:nvSpPr>
          <p:cNvPr id="113" name="Text Placeholder 2">
            <a:extLst>
              <a:ext uri="{FF2B5EF4-FFF2-40B4-BE49-F238E27FC236}">
                <a16:creationId xmlns:a16="http://schemas.microsoft.com/office/drawing/2014/main" id="{920CBFB3-9782-67DB-02ED-D2A92C7DE60E}"/>
              </a:ext>
            </a:extLst>
          </p:cNvPr>
          <p:cNvSpPr>
            <a:spLocks noGrp="1"/>
          </p:cNvSpPr>
          <p:nvPr>
            <p:custDataLst>
              <p:tags r:id="rId2"/>
            </p:custDataLst>
          </p:nvPr>
        </p:nvSpPr>
        <p:spPr bwMode="auto">
          <a:xfrm>
            <a:off x="914400" y="5788588"/>
            <a:ext cx="6172200" cy="446485"/>
          </a:xfrm>
          <a:prstGeom prst="roundRect">
            <a:avLst>
              <a:gd name="adj" fmla="val 30133"/>
            </a:avLst>
          </a:prstGeom>
          <a:solidFill>
            <a:schemeClr val="bg1"/>
          </a:solidFill>
          <a:ln w="66675" cmpd="tri" algn="ctr">
            <a:solidFill>
              <a:srgbClr val="C00000"/>
            </a:solidFill>
            <a:prstDash val="lgDashDotDot"/>
            <a:bevel/>
          </a:ln>
          <a:effectLst/>
        </p:spPr>
        <p:txBody>
          <a:bodyPr vert="horz" wrap="none" lIns="0" tIns="102394" rIns="0" bIns="101204"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buNone/>
            </a:pPr>
            <a:r>
              <a:rPr lang="en-US" sz="1400" b="1" dirty="0"/>
              <a:t>Resiliency     Volatility     Politics      Ethics      Risk      Opportunity</a:t>
            </a:r>
          </a:p>
        </p:txBody>
      </p:sp>
      <p:sp>
        <p:nvSpPr>
          <p:cNvPr id="36" name="Text Placeholder 2">
            <a:extLst>
              <a:ext uri="{FF2B5EF4-FFF2-40B4-BE49-F238E27FC236}">
                <a16:creationId xmlns:a16="http://schemas.microsoft.com/office/drawing/2014/main" id="{78538BAB-EEA2-20A8-5B25-DDEDEA56CD0F}"/>
              </a:ext>
            </a:extLst>
          </p:cNvPr>
          <p:cNvSpPr>
            <a:spLocks noGrp="1"/>
          </p:cNvSpPr>
          <p:nvPr>
            <p:custDataLst>
              <p:tags r:id="rId3"/>
            </p:custDataLst>
          </p:nvPr>
        </p:nvSpPr>
        <p:spPr bwMode="auto">
          <a:xfrm>
            <a:off x="2438400" y="1905933"/>
            <a:ext cx="3456410" cy="1675347"/>
          </a:xfrm>
          <a:custGeom>
            <a:avLst/>
            <a:gdLst>
              <a:gd name="connsiteX0" fmla="*/ 0 w 3456410"/>
              <a:gd name="connsiteY0" fmla="*/ 208731 h 1675347"/>
              <a:gd name="connsiteX1" fmla="*/ 208731 w 3456410"/>
              <a:gd name="connsiteY1" fmla="*/ 0 h 1675347"/>
              <a:gd name="connsiteX2" fmla="*/ 776001 w 3456410"/>
              <a:gd name="connsiteY2" fmla="*/ 0 h 1675347"/>
              <a:gd name="connsiteX3" fmla="*/ 1282493 w 3456410"/>
              <a:gd name="connsiteY3" fmla="*/ 0 h 1675347"/>
              <a:gd name="connsiteX4" fmla="*/ 1788984 w 3456410"/>
              <a:gd name="connsiteY4" fmla="*/ 0 h 1675347"/>
              <a:gd name="connsiteX5" fmla="*/ 2234696 w 3456410"/>
              <a:gd name="connsiteY5" fmla="*/ 0 h 1675347"/>
              <a:gd name="connsiteX6" fmla="*/ 2710798 w 3456410"/>
              <a:gd name="connsiteY6" fmla="*/ 0 h 1675347"/>
              <a:gd name="connsiteX7" fmla="*/ 3247679 w 3456410"/>
              <a:gd name="connsiteY7" fmla="*/ 0 h 1675347"/>
              <a:gd name="connsiteX8" fmla="*/ 3456410 w 3456410"/>
              <a:gd name="connsiteY8" fmla="*/ 208731 h 1675347"/>
              <a:gd name="connsiteX9" fmla="*/ 3456410 w 3456410"/>
              <a:gd name="connsiteY9" fmla="*/ 615447 h 1675347"/>
              <a:gd name="connsiteX10" fmla="*/ 3456410 w 3456410"/>
              <a:gd name="connsiteY10" fmla="*/ 1034742 h 1675347"/>
              <a:gd name="connsiteX11" fmla="*/ 3456410 w 3456410"/>
              <a:gd name="connsiteY11" fmla="*/ 1466616 h 1675347"/>
              <a:gd name="connsiteX12" fmla="*/ 3247679 w 3456410"/>
              <a:gd name="connsiteY12" fmla="*/ 1675347 h 1675347"/>
              <a:gd name="connsiteX13" fmla="*/ 2741188 w 3456410"/>
              <a:gd name="connsiteY13" fmla="*/ 1675347 h 1675347"/>
              <a:gd name="connsiteX14" fmla="*/ 2265086 w 3456410"/>
              <a:gd name="connsiteY14" fmla="*/ 1675347 h 1675347"/>
              <a:gd name="connsiteX15" fmla="*/ 1788984 w 3456410"/>
              <a:gd name="connsiteY15" fmla="*/ 1675347 h 1675347"/>
              <a:gd name="connsiteX16" fmla="*/ 1252103 w 3456410"/>
              <a:gd name="connsiteY16" fmla="*/ 1675347 h 1675347"/>
              <a:gd name="connsiteX17" fmla="*/ 715222 w 3456410"/>
              <a:gd name="connsiteY17" fmla="*/ 1675347 h 1675347"/>
              <a:gd name="connsiteX18" fmla="*/ 208731 w 3456410"/>
              <a:gd name="connsiteY18" fmla="*/ 1675347 h 1675347"/>
              <a:gd name="connsiteX19" fmla="*/ 0 w 3456410"/>
              <a:gd name="connsiteY19" fmla="*/ 1466616 h 1675347"/>
              <a:gd name="connsiteX20" fmla="*/ 0 w 3456410"/>
              <a:gd name="connsiteY20" fmla="*/ 1085058 h 1675347"/>
              <a:gd name="connsiteX21" fmla="*/ 0 w 3456410"/>
              <a:gd name="connsiteY21" fmla="*/ 703499 h 1675347"/>
              <a:gd name="connsiteX22" fmla="*/ 0 w 3456410"/>
              <a:gd name="connsiteY22" fmla="*/ 208731 h 167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456410" h="1675347" fill="none" extrusionOk="0">
                <a:moveTo>
                  <a:pt x="0" y="208731"/>
                </a:moveTo>
                <a:cubicBezTo>
                  <a:pt x="-24307" y="115335"/>
                  <a:pt x="77589" y="15481"/>
                  <a:pt x="208731" y="0"/>
                </a:cubicBezTo>
                <a:cubicBezTo>
                  <a:pt x="329740" y="-56734"/>
                  <a:pt x="543503" y="45018"/>
                  <a:pt x="776001" y="0"/>
                </a:cubicBezTo>
                <a:cubicBezTo>
                  <a:pt x="1008499" y="-45018"/>
                  <a:pt x="1137155" y="39472"/>
                  <a:pt x="1282493" y="0"/>
                </a:cubicBezTo>
                <a:cubicBezTo>
                  <a:pt x="1427831" y="-39472"/>
                  <a:pt x="1685963" y="30965"/>
                  <a:pt x="1788984" y="0"/>
                </a:cubicBezTo>
                <a:cubicBezTo>
                  <a:pt x="1892005" y="-30965"/>
                  <a:pt x="2066484" y="21588"/>
                  <a:pt x="2234696" y="0"/>
                </a:cubicBezTo>
                <a:cubicBezTo>
                  <a:pt x="2402908" y="-21588"/>
                  <a:pt x="2482699" y="40253"/>
                  <a:pt x="2710798" y="0"/>
                </a:cubicBezTo>
                <a:cubicBezTo>
                  <a:pt x="2938897" y="-40253"/>
                  <a:pt x="3064870" y="34352"/>
                  <a:pt x="3247679" y="0"/>
                </a:cubicBezTo>
                <a:cubicBezTo>
                  <a:pt x="3394892" y="1594"/>
                  <a:pt x="3453197" y="89403"/>
                  <a:pt x="3456410" y="208731"/>
                </a:cubicBezTo>
                <a:cubicBezTo>
                  <a:pt x="3479104" y="355223"/>
                  <a:pt x="3443074" y="438656"/>
                  <a:pt x="3456410" y="615447"/>
                </a:cubicBezTo>
                <a:cubicBezTo>
                  <a:pt x="3469746" y="792238"/>
                  <a:pt x="3429506" y="893318"/>
                  <a:pt x="3456410" y="1034742"/>
                </a:cubicBezTo>
                <a:cubicBezTo>
                  <a:pt x="3483314" y="1176166"/>
                  <a:pt x="3452284" y="1338492"/>
                  <a:pt x="3456410" y="1466616"/>
                </a:cubicBezTo>
                <a:cubicBezTo>
                  <a:pt x="3442595" y="1573173"/>
                  <a:pt x="3375838" y="1665528"/>
                  <a:pt x="3247679" y="1675347"/>
                </a:cubicBezTo>
                <a:cubicBezTo>
                  <a:pt x="3109322" y="1708863"/>
                  <a:pt x="2965327" y="1639625"/>
                  <a:pt x="2741188" y="1675347"/>
                </a:cubicBezTo>
                <a:cubicBezTo>
                  <a:pt x="2517049" y="1711069"/>
                  <a:pt x="2473742" y="1657371"/>
                  <a:pt x="2265086" y="1675347"/>
                </a:cubicBezTo>
                <a:cubicBezTo>
                  <a:pt x="2056430" y="1693323"/>
                  <a:pt x="2008360" y="1624352"/>
                  <a:pt x="1788984" y="1675347"/>
                </a:cubicBezTo>
                <a:cubicBezTo>
                  <a:pt x="1569608" y="1726342"/>
                  <a:pt x="1390899" y="1658710"/>
                  <a:pt x="1252103" y="1675347"/>
                </a:cubicBezTo>
                <a:cubicBezTo>
                  <a:pt x="1113307" y="1691984"/>
                  <a:pt x="878274" y="1673778"/>
                  <a:pt x="715222" y="1675347"/>
                </a:cubicBezTo>
                <a:cubicBezTo>
                  <a:pt x="552170" y="1676916"/>
                  <a:pt x="312056" y="1632501"/>
                  <a:pt x="208731" y="1675347"/>
                </a:cubicBezTo>
                <a:cubicBezTo>
                  <a:pt x="104449" y="1703940"/>
                  <a:pt x="11573" y="1554473"/>
                  <a:pt x="0" y="1466616"/>
                </a:cubicBezTo>
                <a:cubicBezTo>
                  <a:pt x="-29498" y="1381970"/>
                  <a:pt x="37741" y="1183291"/>
                  <a:pt x="0" y="1085058"/>
                </a:cubicBezTo>
                <a:cubicBezTo>
                  <a:pt x="-37741" y="986825"/>
                  <a:pt x="25730" y="790166"/>
                  <a:pt x="0" y="703499"/>
                </a:cubicBezTo>
                <a:cubicBezTo>
                  <a:pt x="-25730" y="616832"/>
                  <a:pt x="17751" y="406927"/>
                  <a:pt x="0" y="208731"/>
                </a:cubicBezTo>
                <a:close/>
              </a:path>
              <a:path w="3456410" h="1675347" stroke="0" extrusionOk="0">
                <a:moveTo>
                  <a:pt x="0" y="208731"/>
                </a:moveTo>
                <a:cubicBezTo>
                  <a:pt x="-15324" y="74336"/>
                  <a:pt x="99488" y="-3426"/>
                  <a:pt x="208731" y="0"/>
                </a:cubicBezTo>
                <a:cubicBezTo>
                  <a:pt x="325724" y="-40"/>
                  <a:pt x="475667" y="16976"/>
                  <a:pt x="624054" y="0"/>
                </a:cubicBezTo>
                <a:cubicBezTo>
                  <a:pt x="772441" y="-16976"/>
                  <a:pt x="931790" y="26562"/>
                  <a:pt x="1039377" y="0"/>
                </a:cubicBezTo>
                <a:cubicBezTo>
                  <a:pt x="1146964" y="-26562"/>
                  <a:pt x="1278749" y="19539"/>
                  <a:pt x="1485089" y="0"/>
                </a:cubicBezTo>
                <a:cubicBezTo>
                  <a:pt x="1691429" y="-19539"/>
                  <a:pt x="1801726" y="9209"/>
                  <a:pt x="1961191" y="0"/>
                </a:cubicBezTo>
                <a:cubicBezTo>
                  <a:pt x="2120656" y="-9209"/>
                  <a:pt x="2264759" y="28355"/>
                  <a:pt x="2467682" y="0"/>
                </a:cubicBezTo>
                <a:cubicBezTo>
                  <a:pt x="2670605" y="-28355"/>
                  <a:pt x="3063300" y="72716"/>
                  <a:pt x="3247679" y="0"/>
                </a:cubicBezTo>
                <a:cubicBezTo>
                  <a:pt x="3345728" y="22928"/>
                  <a:pt x="3464439" y="73088"/>
                  <a:pt x="3456410" y="208731"/>
                </a:cubicBezTo>
                <a:cubicBezTo>
                  <a:pt x="3479825" y="305109"/>
                  <a:pt x="3428491" y="469261"/>
                  <a:pt x="3456410" y="628026"/>
                </a:cubicBezTo>
                <a:cubicBezTo>
                  <a:pt x="3484329" y="786791"/>
                  <a:pt x="3418332" y="933208"/>
                  <a:pt x="3456410" y="1022163"/>
                </a:cubicBezTo>
                <a:cubicBezTo>
                  <a:pt x="3494488" y="1111118"/>
                  <a:pt x="3442701" y="1374630"/>
                  <a:pt x="3456410" y="1466616"/>
                </a:cubicBezTo>
                <a:cubicBezTo>
                  <a:pt x="3486171" y="1578359"/>
                  <a:pt x="3366382" y="1700080"/>
                  <a:pt x="3247679" y="1675347"/>
                </a:cubicBezTo>
                <a:cubicBezTo>
                  <a:pt x="3109255" y="1731910"/>
                  <a:pt x="2941576" y="1642553"/>
                  <a:pt x="2741188" y="1675347"/>
                </a:cubicBezTo>
                <a:cubicBezTo>
                  <a:pt x="2540800" y="1708141"/>
                  <a:pt x="2463939" y="1641312"/>
                  <a:pt x="2234696" y="1675347"/>
                </a:cubicBezTo>
                <a:cubicBezTo>
                  <a:pt x="2005453" y="1709382"/>
                  <a:pt x="1962980" y="1652013"/>
                  <a:pt x="1728205" y="1675347"/>
                </a:cubicBezTo>
                <a:cubicBezTo>
                  <a:pt x="1493430" y="1698681"/>
                  <a:pt x="1373691" y="1644414"/>
                  <a:pt x="1191324" y="1675347"/>
                </a:cubicBezTo>
                <a:cubicBezTo>
                  <a:pt x="1008957" y="1706280"/>
                  <a:pt x="853377" y="1638140"/>
                  <a:pt x="745612" y="1675347"/>
                </a:cubicBezTo>
                <a:cubicBezTo>
                  <a:pt x="637847" y="1712554"/>
                  <a:pt x="440719" y="1631125"/>
                  <a:pt x="208731" y="1675347"/>
                </a:cubicBezTo>
                <a:cubicBezTo>
                  <a:pt x="81302" y="1647409"/>
                  <a:pt x="7537" y="1581227"/>
                  <a:pt x="0" y="1466616"/>
                </a:cubicBezTo>
                <a:cubicBezTo>
                  <a:pt x="-7162" y="1311622"/>
                  <a:pt x="45367" y="1267382"/>
                  <a:pt x="0" y="1085058"/>
                </a:cubicBezTo>
                <a:cubicBezTo>
                  <a:pt x="-45367" y="902734"/>
                  <a:pt x="33299" y="777867"/>
                  <a:pt x="0" y="678341"/>
                </a:cubicBezTo>
                <a:cubicBezTo>
                  <a:pt x="-33299" y="578815"/>
                  <a:pt x="47779" y="305516"/>
                  <a:pt x="0" y="208731"/>
                </a:cubicBezTo>
                <a:close/>
              </a:path>
            </a:pathLst>
          </a:custGeom>
          <a:solidFill>
            <a:schemeClr val="bg1"/>
          </a:solidFill>
          <a:ln w="19050" algn="ctr">
            <a:solidFill>
              <a:schemeClr val="tx1"/>
            </a:solidFill>
            <a:extLst>
              <a:ext uri="{C807C97D-BFC1-408E-A445-0C87EB9F89A2}">
                <ask:lineSketchStyleProps xmlns:ask="http://schemas.microsoft.com/office/drawing/2018/sketchyshapes" sd="2362110430">
                  <a:prstGeom prst="roundRect">
                    <a:avLst>
                      <a:gd name="adj" fmla="val 12459"/>
                    </a:avLst>
                  </a:prstGeom>
                  <ask:type>
                    <ask:lineSketchScribble/>
                  </ask:type>
                </ask:lineSketchStyleProps>
              </a:ext>
            </a:extLst>
          </a:ln>
          <a:effectLst/>
        </p:spPr>
        <p:txBody>
          <a:bodyPr vert="horz" wrap="square" lIns="11906" tIns="83344" rIns="0" bIns="82154"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ts val="600"/>
              </a:spcAft>
              <a:buNone/>
            </a:pPr>
            <a:r>
              <a:rPr lang="en-US" sz="1500" b="1" dirty="0"/>
              <a:t>Contested World Order</a:t>
            </a:r>
          </a:p>
          <a:p>
            <a:pPr marL="0" indent="0" algn="just">
              <a:lnSpc>
                <a:spcPct val="100000"/>
              </a:lnSpc>
              <a:spcBef>
                <a:spcPct val="0"/>
              </a:spcBef>
              <a:buNone/>
            </a:pPr>
            <a:r>
              <a:rPr lang="en-US" sz="1500" dirty="0"/>
              <a:t>- State conflict and rivalry (war)</a:t>
            </a:r>
            <a:endParaRPr lang="en-US" sz="1500" b="1" dirty="0"/>
          </a:p>
          <a:p>
            <a:pPr marL="0" indent="0">
              <a:lnSpc>
                <a:spcPct val="100000"/>
              </a:lnSpc>
              <a:spcBef>
                <a:spcPct val="0"/>
              </a:spcBef>
              <a:buNone/>
            </a:pPr>
            <a:r>
              <a:rPr lang="en-US" sz="1500" dirty="0"/>
              <a:t>- Great power politics (fear of war)</a:t>
            </a:r>
          </a:p>
          <a:p>
            <a:pPr marL="0" indent="0">
              <a:lnSpc>
                <a:spcPct val="100000"/>
              </a:lnSpc>
              <a:spcBef>
                <a:spcPct val="0"/>
              </a:spcBef>
              <a:buNone/>
            </a:pPr>
            <a:r>
              <a:rPr lang="en-US" sz="1500" dirty="0"/>
              <a:t>- Regional and global alliances</a:t>
            </a:r>
          </a:p>
          <a:p>
            <a:pPr marL="0" indent="0">
              <a:spcBef>
                <a:spcPct val="0"/>
              </a:spcBef>
              <a:buNone/>
            </a:pPr>
            <a:r>
              <a:rPr lang="en-US" sz="1500" dirty="0"/>
              <a:t>- Blurring lines between economic,</a:t>
            </a:r>
          </a:p>
          <a:p>
            <a:pPr marL="0" indent="0">
              <a:spcBef>
                <a:spcPct val="0"/>
              </a:spcBef>
              <a:buNone/>
            </a:pPr>
            <a:r>
              <a:rPr lang="en-US" sz="1500" dirty="0"/>
              <a:t>political and security domains</a:t>
            </a:r>
          </a:p>
          <a:p>
            <a:pPr>
              <a:lnSpc>
                <a:spcPct val="100000"/>
              </a:lnSpc>
              <a:spcBef>
                <a:spcPct val="0"/>
              </a:spcBef>
              <a:buFontTx/>
              <a:buChar char="-"/>
            </a:pPr>
            <a:endParaRPr lang="en-US" sz="1500" dirty="0"/>
          </a:p>
        </p:txBody>
      </p:sp>
      <p:sp>
        <p:nvSpPr>
          <p:cNvPr id="9" name="Text Placeholder 2">
            <a:extLst>
              <a:ext uri="{FF2B5EF4-FFF2-40B4-BE49-F238E27FC236}">
                <a16:creationId xmlns:a16="http://schemas.microsoft.com/office/drawing/2014/main" id="{A7404B41-DF48-9E12-E324-35363FF8E3EC}"/>
              </a:ext>
            </a:extLst>
          </p:cNvPr>
          <p:cNvSpPr>
            <a:spLocks noGrp="1"/>
          </p:cNvSpPr>
          <p:nvPr>
            <p:custDataLst>
              <p:tags r:id="rId4"/>
            </p:custDataLst>
          </p:nvPr>
        </p:nvSpPr>
        <p:spPr bwMode="auto">
          <a:xfrm>
            <a:off x="685800" y="3580512"/>
            <a:ext cx="3232545" cy="1337106"/>
          </a:xfrm>
          <a:custGeom>
            <a:avLst/>
            <a:gdLst>
              <a:gd name="connsiteX0" fmla="*/ 0 w 3232545"/>
              <a:gd name="connsiteY0" fmla="*/ 166590 h 1337106"/>
              <a:gd name="connsiteX1" fmla="*/ 166590 w 3232545"/>
              <a:gd name="connsiteY1" fmla="*/ 0 h 1337106"/>
              <a:gd name="connsiteX2" fmla="*/ 804450 w 3232545"/>
              <a:gd name="connsiteY2" fmla="*/ 0 h 1337106"/>
              <a:gd name="connsiteX3" fmla="*/ 1355330 w 3232545"/>
              <a:gd name="connsiteY3" fmla="*/ 0 h 1337106"/>
              <a:gd name="connsiteX4" fmla="*/ 1906209 w 3232545"/>
              <a:gd name="connsiteY4" fmla="*/ 0 h 1337106"/>
              <a:gd name="connsiteX5" fmla="*/ 2428095 w 3232545"/>
              <a:gd name="connsiteY5" fmla="*/ 0 h 1337106"/>
              <a:gd name="connsiteX6" fmla="*/ 3065955 w 3232545"/>
              <a:gd name="connsiteY6" fmla="*/ 0 h 1337106"/>
              <a:gd name="connsiteX7" fmla="*/ 3232545 w 3232545"/>
              <a:gd name="connsiteY7" fmla="*/ 166590 h 1337106"/>
              <a:gd name="connsiteX8" fmla="*/ 3232545 w 3232545"/>
              <a:gd name="connsiteY8" fmla="*/ 648474 h 1337106"/>
              <a:gd name="connsiteX9" fmla="*/ 3232545 w 3232545"/>
              <a:gd name="connsiteY9" fmla="*/ 1170516 h 1337106"/>
              <a:gd name="connsiteX10" fmla="*/ 3065955 w 3232545"/>
              <a:gd name="connsiteY10" fmla="*/ 1337106 h 1337106"/>
              <a:gd name="connsiteX11" fmla="*/ 2573063 w 3232545"/>
              <a:gd name="connsiteY11" fmla="*/ 1337106 h 1337106"/>
              <a:gd name="connsiteX12" fmla="*/ 2051177 w 3232545"/>
              <a:gd name="connsiteY12" fmla="*/ 1337106 h 1337106"/>
              <a:gd name="connsiteX13" fmla="*/ 1442311 w 3232545"/>
              <a:gd name="connsiteY13" fmla="*/ 1337106 h 1337106"/>
              <a:gd name="connsiteX14" fmla="*/ 920425 w 3232545"/>
              <a:gd name="connsiteY14" fmla="*/ 1337106 h 1337106"/>
              <a:gd name="connsiteX15" fmla="*/ 166590 w 3232545"/>
              <a:gd name="connsiteY15" fmla="*/ 1337106 h 1337106"/>
              <a:gd name="connsiteX16" fmla="*/ 0 w 3232545"/>
              <a:gd name="connsiteY16" fmla="*/ 1170516 h 1337106"/>
              <a:gd name="connsiteX17" fmla="*/ 0 w 3232545"/>
              <a:gd name="connsiteY17" fmla="*/ 678592 h 1337106"/>
              <a:gd name="connsiteX18" fmla="*/ 0 w 3232545"/>
              <a:gd name="connsiteY18" fmla="*/ 166590 h 133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32545" h="1337106" fill="none" extrusionOk="0">
                <a:moveTo>
                  <a:pt x="0" y="166590"/>
                </a:moveTo>
                <a:cubicBezTo>
                  <a:pt x="17609" y="77486"/>
                  <a:pt x="89340" y="-23017"/>
                  <a:pt x="166590" y="0"/>
                </a:cubicBezTo>
                <a:cubicBezTo>
                  <a:pt x="419854" y="-4209"/>
                  <a:pt x="675750" y="11082"/>
                  <a:pt x="804450" y="0"/>
                </a:cubicBezTo>
                <a:cubicBezTo>
                  <a:pt x="933150" y="-11082"/>
                  <a:pt x="1097115" y="12845"/>
                  <a:pt x="1355330" y="0"/>
                </a:cubicBezTo>
                <a:cubicBezTo>
                  <a:pt x="1613545" y="-12845"/>
                  <a:pt x="1679859" y="48426"/>
                  <a:pt x="1906209" y="0"/>
                </a:cubicBezTo>
                <a:cubicBezTo>
                  <a:pt x="2132559" y="-48426"/>
                  <a:pt x="2250107" y="49611"/>
                  <a:pt x="2428095" y="0"/>
                </a:cubicBezTo>
                <a:cubicBezTo>
                  <a:pt x="2606083" y="-49611"/>
                  <a:pt x="2870471" y="41607"/>
                  <a:pt x="3065955" y="0"/>
                </a:cubicBezTo>
                <a:cubicBezTo>
                  <a:pt x="3157033" y="9167"/>
                  <a:pt x="3255105" y="67336"/>
                  <a:pt x="3232545" y="166590"/>
                </a:cubicBezTo>
                <a:cubicBezTo>
                  <a:pt x="3277634" y="303827"/>
                  <a:pt x="3186070" y="473297"/>
                  <a:pt x="3232545" y="648474"/>
                </a:cubicBezTo>
                <a:cubicBezTo>
                  <a:pt x="3279020" y="823651"/>
                  <a:pt x="3211502" y="913301"/>
                  <a:pt x="3232545" y="1170516"/>
                </a:cubicBezTo>
                <a:cubicBezTo>
                  <a:pt x="3228421" y="1253139"/>
                  <a:pt x="3145344" y="1361620"/>
                  <a:pt x="3065955" y="1337106"/>
                </a:cubicBezTo>
                <a:cubicBezTo>
                  <a:pt x="2838094" y="1359668"/>
                  <a:pt x="2786304" y="1286892"/>
                  <a:pt x="2573063" y="1337106"/>
                </a:cubicBezTo>
                <a:cubicBezTo>
                  <a:pt x="2359822" y="1387320"/>
                  <a:pt x="2234073" y="1303892"/>
                  <a:pt x="2051177" y="1337106"/>
                </a:cubicBezTo>
                <a:cubicBezTo>
                  <a:pt x="1868281" y="1370320"/>
                  <a:pt x="1622624" y="1317968"/>
                  <a:pt x="1442311" y="1337106"/>
                </a:cubicBezTo>
                <a:cubicBezTo>
                  <a:pt x="1261998" y="1356244"/>
                  <a:pt x="1128005" y="1329376"/>
                  <a:pt x="920425" y="1337106"/>
                </a:cubicBezTo>
                <a:cubicBezTo>
                  <a:pt x="712845" y="1344836"/>
                  <a:pt x="369721" y="1315678"/>
                  <a:pt x="166590" y="1337106"/>
                </a:cubicBezTo>
                <a:cubicBezTo>
                  <a:pt x="54700" y="1355411"/>
                  <a:pt x="5806" y="1265535"/>
                  <a:pt x="0" y="1170516"/>
                </a:cubicBezTo>
                <a:cubicBezTo>
                  <a:pt x="-3605" y="1039704"/>
                  <a:pt x="2154" y="820143"/>
                  <a:pt x="0" y="678592"/>
                </a:cubicBezTo>
                <a:cubicBezTo>
                  <a:pt x="-2154" y="537041"/>
                  <a:pt x="57642" y="412799"/>
                  <a:pt x="0" y="166590"/>
                </a:cubicBezTo>
                <a:close/>
              </a:path>
              <a:path w="3232545" h="1337106" stroke="0" extrusionOk="0">
                <a:moveTo>
                  <a:pt x="0" y="166590"/>
                </a:moveTo>
                <a:cubicBezTo>
                  <a:pt x="2464" y="68988"/>
                  <a:pt x="87173" y="1902"/>
                  <a:pt x="166590" y="0"/>
                </a:cubicBezTo>
                <a:cubicBezTo>
                  <a:pt x="384853" y="-7916"/>
                  <a:pt x="661866" y="16193"/>
                  <a:pt x="804450" y="0"/>
                </a:cubicBezTo>
                <a:cubicBezTo>
                  <a:pt x="947034" y="-16193"/>
                  <a:pt x="1144850" y="41555"/>
                  <a:pt x="1413317" y="0"/>
                </a:cubicBezTo>
                <a:cubicBezTo>
                  <a:pt x="1681784" y="-41555"/>
                  <a:pt x="1749261" y="67770"/>
                  <a:pt x="1993190" y="0"/>
                </a:cubicBezTo>
                <a:cubicBezTo>
                  <a:pt x="2237119" y="-67770"/>
                  <a:pt x="2703245" y="95554"/>
                  <a:pt x="3065955" y="0"/>
                </a:cubicBezTo>
                <a:cubicBezTo>
                  <a:pt x="3141232" y="-6192"/>
                  <a:pt x="3258033" y="71974"/>
                  <a:pt x="3232545" y="166590"/>
                </a:cubicBezTo>
                <a:cubicBezTo>
                  <a:pt x="3248182" y="323319"/>
                  <a:pt x="3176035" y="529300"/>
                  <a:pt x="3232545" y="668553"/>
                </a:cubicBezTo>
                <a:cubicBezTo>
                  <a:pt x="3289055" y="807806"/>
                  <a:pt x="3218432" y="931607"/>
                  <a:pt x="3232545" y="1170516"/>
                </a:cubicBezTo>
                <a:cubicBezTo>
                  <a:pt x="3249995" y="1251943"/>
                  <a:pt x="3177305" y="1348670"/>
                  <a:pt x="3065955" y="1337106"/>
                </a:cubicBezTo>
                <a:cubicBezTo>
                  <a:pt x="2808896" y="1380675"/>
                  <a:pt x="2635328" y="1320658"/>
                  <a:pt x="2486082" y="1337106"/>
                </a:cubicBezTo>
                <a:cubicBezTo>
                  <a:pt x="2336836" y="1353554"/>
                  <a:pt x="1980410" y="1326277"/>
                  <a:pt x="1848222" y="1337106"/>
                </a:cubicBezTo>
                <a:cubicBezTo>
                  <a:pt x="1716034" y="1347935"/>
                  <a:pt x="1495878" y="1334612"/>
                  <a:pt x="1355330" y="1337106"/>
                </a:cubicBezTo>
                <a:cubicBezTo>
                  <a:pt x="1214782" y="1339600"/>
                  <a:pt x="880337" y="1266135"/>
                  <a:pt x="746463" y="1337106"/>
                </a:cubicBezTo>
                <a:cubicBezTo>
                  <a:pt x="612589" y="1408077"/>
                  <a:pt x="394695" y="1291975"/>
                  <a:pt x="166590" y="1337106"/>
                </a:cubicBezTo>
                <a:cubicBezTo>
                  <a:pt x="72192" y="1344721"/>
                  <a:pt x="-16011" y="1244352"/>
                  <a:pt x="0" y="1170516"/>
                </a:cubicBezTo>
                <a:cubicBezTo>
                  <a:pt x="-54934" y="935971"/>
                  <a:pt x="25746" y="805730"/>
                  <a:pt x="0" y="658514"/>
                </a:cubicBezTo>
                <a:cubicBezTo>
                  <a:pt x="-25746" y="511298"/>
                  <a:pt x="5047" y="362733"/>
                  <a:pt x="0" y="166590"/>
                </a:cubicBezTo>
                <a:close/>
              </a:path>
            </a:pathLst>
          </a:custGeom>
          <a:solidFill>
            <a:schemeClr val="bg1"/>
          </a:solidFill>
          <a:ln w="19050" algn="ctr">
            <a:solidFill>
              <a:schemeClr val="tx1"/>
            </a:solidFill>
            <a:extLst>
              <a:ext uri="{C807C97D-BFC1-408E-A445-0C87EB9F89A2}">
                <ask:lineSketchStyleProps xmlns:ask="http://schemas.microsoft.com/office/drawing/2018/sketchyshapes" sd="2555658178">
                  <a:prstGeom prst="roundRect">
                    <a:avLst>
                      <a:gd name="adj" fmla="val 12459"/>
                    </a:avLst>
                  </a:prstGeom>
                  <ask:type>
                    <ask:lineSketchScribble/>
                  </ask:type>
                </ask:lineSketchStyleProps>
              </a:ext>
            </a:extLst>
          </a:ln>
          <a:effectLst/>
        </p:spPr>
        <p:txBody>
          <a:bodyPr vert="horz" wrap="none" lIns="11906" tIns="152400" rIns="0" bIns="15240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ct val="0"/>
              </a:spcBef>
              <a:buNone/>
            </a:pPr>
            <a:r>
              <a:rPr lang="en-US" sz="1500" b="1" dirty="0"/>
              <a:t>  Political Economy of Trade</a:t>
            </a:r>
          </a:p>
          <a:p>
            <a:pPr marL="0" indent="0">
              <a:lnSpc>
                <a:spcPct val="150000"/>
              </a:lnSpc>
              <a:spcBef>
                <a:spcPct val="0"/>
              </a:spcBef>
              <a:buNone/>
            </a:pPr>
            <a:r>
              <a:rPr lang="en-US" sz="1500" dirty="0"/>
              <a:t>- Beyond free trade ideology</a:t>
            </a:r>
          </a:p>
          <a:p>
            <a:pPr>
              <a:spcBef>
                <a:spcPct val="0"/>
              </a:spcBef>
              <a:buFontTx/>
              <a:buChar char="-"/>
            </a:pPr>
            <a:r>
              <a:rPr lang="en-US" sz="1500" dirty="0"/>
              <a:t>Trade wars, tariffs, sanctions, </a:t>
            </a:r>
          </a:p>
          <a:p>
            <a:pPr marL="0" indent="0">
              <a:spcBef>
                <a:spcPct val="0"/>
              </a:spcBef>
              <a:buNone/>
            </a:pPr>
            <a:r>
              <a:rPr lang="en-US" sz="1500" dirty="0"/>
              <a:t>industrial policies, national security</a:t>
            </a:r>
          </a:p>
        </p:txBody>
      </p:sp>
      <p:sp>
        <p:nvSpPr>
          <p:cNvPr id="60" name="Text Placeholder 2">
            <a:extLst>
              <a:ext uri="{FF2B5EF4-FFF2-40B4-BE49-F238E27FC236}">
                <a16:creationId xmlns:a16="http://schemas.microsoft.com/office/drawing/2014/main" id="{6337E723-59D5-C12E-5692-5216CCC56FBF}"/>
              </a:ext>
            </a:extLst>
          </p:cNvPr>
          <p:cNvSpPr>
            <a:spLocks noGrp="1"/>
          </p:cNvSpPr>
          <p:nvPr>
            <p:custDataLst>
              <p:tags r:id="rId5"/>
            </p:custDataLst>
          </p:nvPr>
        </p:nvSpPr>
        <p:spPr bwMode="auto">
          <a:xfrm>
            <a:off x="3824288" y="3582049"/>
            <a:ext cx="3378995" cy="1335569"/>
          </a:xfrm>
          <a:custGeom>
            <a:avLst/>
            <a:gdLst>
              <a:gd name="connsiteX0" fmla="*/ 0 w 3378995"/>
              <a:gd name="connsiteY0" fmla="*/ 166399 h 1335569"/>
              <a:gd name="connsiteX1" fmla="*/ 166399 w 3378995"/>
              <a:gd name="connsiteY1" fmla="*/ 0 h 1335569"/>
              <a:gd name="connsiteX2" fmla="*/ 704560 w 3378995"/>
              <a:gd name="connsiteY2" fmla="*/ 0 h 1335569"/>
              <a:gd name="connsiteX3" fmla="*/ 1151336 w 3378995"/>
              <a:gd name="connsiteY3" fmla="*/ 0 h 1335569"/>
              <a:gd name="connsiteX4" fmla="*/ 1628574 w 3378995"/>
              <a:gd name="connsiteY4" fmla="*/ 0 h 1335569"/>
              <a:gd name="connsiteX5" fmla="*/ 2105811 w 3378995"/>
              <a:gd name="connsiteY5" fmla="*/ 0 h 1335569"/>
              <a:gd name="connsiteX6" fmla="*/ 2552587 w 3378995"/>
              <a:gd name="connsiteY6" fmla="*/ 0 h 1335569"/>
              <a:gd name="connsiteX7" fmla="*/ 3212596 w 3378995"/>
              <a:gd name="connsiteY7" fmla="*/ 0 h 1335569"/>
              <a:gd name="connsiteX8" fmla="*/ 3378995 w 3378995"/>
              <a:gd name="connsiteY8" fmla="*/ 166399 h 1335569"/>
              <a:gd name="connsiteX9" fmla="*/ 3378995 w 3378995"/>
              <a:gd name="connsiteY9" fmla="*/ 687840 h 1335569"/>
              <a:gd name="connsiteX10" fmla="*/ 3378995 w 3378995"/>
              <a:gd name="connsiteY10" fmla="*/ 1169170 h 1335569"/>
              <a:gd name="connsiteX11" fmla="*/ 3212596 w 3378995"/>
              <a:gd name="connsiteY11" fmla="*/ 1335569 h 1335569"/>
              <a:gd name="connsiteX12" fmla="*/ 2674435 w 3378995"/>
              <a:gd name="connsiteY12" fmla="*/ 1335569 h 1335569"/>
              <a:gd name="connsiteX13" fmla="*/ 2105811 w 3378995"/>
              <a:gd name="connsiteY13" fmla="*/ 1335569 h 1335569"/>
              <a:gd name="connsiteX14" fmla="*/ 1689498 w 3378995"/>
              <a:gd name="connsiteY14" fmla="*/ 1335569 h 1335569"/>
              <a:gd name="connsiteX15" fmla="*/ 1273184 w 3378995"/>
              <a:gd name="connsiteY15" fmla="*/ 1335569 h 1335569"/>
              <a:gd name="connsiteX16" fmla="*/ 795946 w 3378995"/>
              <a:gd name="connsiteY16" fmla="*/ 1335569 h 1335569"/>
              <a:gd name="connsiteX17" fmla="*/ 166399 w 3378995"/>
              <a:gd name="connsiteY17" fmla="*/ 1335569 h 1335569"/>
              <a:gd name="connsiteX18" fmla="*/ 0 w 3378995"/>
              <a:gd name="connsiteY18" fmla="*/ 1169170 h 1335569"/>
              <a:gd name="connsiteX19" fmla="*/ 0 w 3378995"/>
              <a:gd name="connsiteY19" fmla="*/ 697868 h 1335569"/>
              <a:gd name="connsiteX20" fmla="*/ 0 w 3378995"/>
              <a:gd name="connsiteY20" fmla="*/ 166399 h 133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78995" h="1335569" fill="none" extrusionOk="0">
                <a:moveTo>
                  <a:pt x="0" y="166399"/>
                </a:moveTo>
                <a:cubicBezTo>
                  <a:pt x="6765" y="90775"/>
                  <a:pt x="72587" y="3120"/>
                  <a:pt x="166399" y="0"/>
                </a:cubicBezTo>
                <a:cubicBezTo>
                  <a:pt x="319490" y="-34759"/>
                  <a:pt x="512844" y="50775"/>
                  <a:pt x="704560" y="0"/>
                </a:cubicBezTo>
                <a:cubicBezTo>
                  <a:pt x="896276" y="-50775"/>
                  <a:pt x="1051948" y="34534"/>
                  <a:pt x="1151336" y="0"/>
                </a:cubicBezTo>
                <a:cubicBezTo>
                  <a:pt x="1250724" y="-34534"/>
                  <a:pt x="1526201" y="10867"/>
                  <a:pt x="1628574" y="0"/>
                </a:cubicBezTo>
                <a:cubicBezTo>
                  <a:pt x="1730947" y="-10867"/>
                  <a:pt x="1934181" y="34149"/>
                  <a:pt x="2105811" y="0"/>
                </a:cubicBezTo>
                <a:cubicBezTo>
                  <a:pt x="2277441" y="-34149"/>
                  <a:pt x="2348700" y="1742"/>
                  <a:pt x="2552587" y="0"/>
                </a:cubicBezTo>
                <a:cubicBezTo>
                  <a:pt x="2756474" y="-1742"/>
                  <a:pt x="2973835" y="8371"/>
                  <a:pt x="3212596" y="0"/>
                </a:cubicBezTo>
                <a:cubicBezTo>
                  <a:pt x="3316078" y="-22287"/>
                  <a:pt x="3389484" y="84394"/>
                  <a:pt x="3378995" y="166399"/>
                </a:cubicBezTo>
                <a:cubicBezTo>
                  <a:pt x="3424231" y="380027"/>
                  <a:pt x="3341476" y="487523"/>
                  <a:pt x="3378995" y="687840"/>
                </a:cubicBezTo>
                <a:cubicBezTo>
                  <a:pt x="3416514" y="888157"/>
                  <a:pt x="3334656" y="1058894"/>
                  <a:pt x="3378995" y="1169170"/>
                </a:cubicBezTo>
                <a:cubicBezTo>
                  <a:pt x="3392414" y="1272559"/>
                  <a:pt x="3330524" y="1332135"/>
                  <a:pt x="3212596" y="1335569"/>
                </a:cubicBezTo>
                <a:cubicBezTo>
                  <a:pt x="3073943" y="1339651"/>
                  <a:pt x="2846084" y="1276088"/>
                  <a:pt x="2674435" y="1335569"/>
                </a:cubicBezTo>
                <a:cubicBezTo>
                  <a:pt x="2502786" y="1395050"/>
                  <a:pt x="2236064" y="1269686"/>
                  <a:pt x="2105811" y="1335569"/>
                </a:cubicBezTo>
                <a:cubicBezTo>
                  <a:pt x="1975558" y="1401452"/>
                  <a:pt x="1855150" y="1299761"/>
                  <a:pt x="1689498" y="1335569"/>
                </a:cubicBezTo>
                <a:cubicBezTo>
                  <a:pt x="1523846" y="1371377"/>
                  <a:pt x="1447904" y="1325817"/>
                  <a:pt x="1273184" y="1335569"/>
                </a:cubicBezTo>
                <a:cubicBezTo>
                  <a:pt x="1098464" y="1345321"/>
                  <a:pt x="1011446" y="1316375"/>
                  <a:pt x="795946" y="1335569"/>
                </a:cubicBezTo>
                <a:cubicBezTo>
                  <a:pt x="580446" y="1354763"/>
                  <a:pt x="421594" y="1277087"/>
                  <a:pt x="166399" y="1335569"/>
                </a:cubicBezTo>
                <a:cubicBezTo>
                  <a:pt x="53581" y="1344096"/>
                  <a:pt x="23668" y="1264721"/>
                  <a:pt x="0" y="1169170"/>
                </a:cubicBezTo>
                <a:cubicBezTo>
                  <a:pt x="-3619" y="1029659"/>
                  <a:pt x="4282" y="843333"/>
                  <a:pt x="0" y="697868"/>
                </a:cubicBezTo>
                <a:cubicBezTo>
                  <a:pt x="-4282" y="552403"/>
                  <a:pt x="24885" y="358152"/>
                  <a:pt x="0" y="166399"/>
                </a:cubicBezTo>
                <a:close/>
              </a:path>
              <a:path w="3378995" h="1335569" stroke="0" extrusionOk="0">
                <a:moveTo>
                  <a:pt x="0" y="166399"/>
                </a:moveTo>
                <a:cubicBezTo>
                  <a:pt x="8475" y="55245"/>
                  <a:pt x="82471" y="1205"/>
                  <a:pt x="166399" y="0"/>
                </a:cubicBezTo>
                <a:cubicBezTo>
                  <a:pt x="377230" y="-50722"/>
                  <a:pt x="553435" y="39204"/>
                  <a:pt x="735022" y="0"/>
                </a:cubicBezTo>
                <a:cubicBezTo>
                  <a:pt x="916609" y="-39204"/>
                  <a:pt x="1014784" y="19009"/>
                  <a:pt x="1273184" y="0"/>
                </a:cubicBezTo>
                <a:cubicBezTo>
                  <a:pt x="1531584" y="-19009"/>
                  <a:pt x="1655871" y="47081"/>
                  <a:pt x="1780883" y="0"/>
                </a:cubicBezTo>
                <a:cubicBezTo>
                  <a:pt x="1905895" y="-47081"/>
                  <a:pt x="2071954" y="30220"/>
                  <a:pt x="2349507" y="0"/>
                </a:cubicBezTo>
                <a:cubicBezTo>
                  <a:pt x="2627060" y="-30220"/>
                  <a:pt x="2951392" y="52778"/>
                  <a:pt x="3212596" y="0"/>
                </a:cubicBezTo>
                <a:cubicBezTo>
                  <a:pt x="3306965" y="-5618"/>
                  <a:pt x="3363026" y="66599"/>
                  <a:pt x="3378995" y="166399"/>
                </a:cubicBezTo>
                <a:cubicBezTo>
                  <a:pt x="3390225" y="299149"/>
                  <a:pt x="3325627" y="464859"/>
                  <a:pt x="3378995" y="687840"/>
                </a:cubicBezTo>
                <a:cubicBezTo>
                  <a:pt x="3432363" y="910821"/>
                  <a:pt x="3351165" y="1007008"/>
                  <a:pt x="3378995" y="1169170"/>
                </a:cubicBezTo>
                <a:cubicBezTo>
                  <a:pt x="3369865" y="1265522"/>
                  <a:pt x="3306334" y="1336189"/>
                  <a:pt x="3212596" y="1335569"/>
                </a:cubicBezTo>
                <a:cubicBezTo>
                  <a:pt x="3078984" y="1384898"/>
                  <a:pt x="2969335" y="1326644"/>
                  <a:pt x="2796282" y="1335569"/>
                </a:cubicBezTo>
                <a:cubicBezTo>
                  <a:pt x="2623229" y="1344494"/>
                  <a:pt x="2488967" y="1311580"/>
                  <a:pt x="2379969" y="1335569"/>
                </a:cubicBezTo>
                <a:cubicBezTo>
                  <a:pt x="2270971" y="1359558"/>
                  <a:pt x="2061477" y="1300980"/>
                  <a:pt x="1841807" y="1335569"/>
                </a:cubicBezTo>
                <a:cubicBezTo>
                  <a:pt x="1622137" y="1370158"/>
                  <a:pt x="1557330" y="1317311"/>
                  <a:pt x="1364570" y="1335569"/>
                </a:cubicBezTo>
                <a:cubicBezTo>
                  <a:pt x="1171810" y="1353827"/>
                  <a:pt x="1089164" y="1335533"/>
                  <a:pt x="856870" y="1335569"/>
                </a:cubicBezTo>
                <a:cubicBezTo>
                  <a:pt x="624576" y="1335605"/>
                  <a:pt x="346056" y="1281294"/>
                  <a:pt x="166399" y="1335569"/>
                </a:cubicBezTo>
                <a:cubicBezTo>
                  <a:pt x="68369" y="1336377"/>
                  <a:pt x="-16263" y="1276911"/>
                  <a:pt x="0" y="1169170"/>
                </a:cubicBezTo>
                <a:cubicBezTo>
                  <a:pt x="-33828" y="952176"/>
                  <a:pt x="498" y="901455"/>
                  <a:pt x="0" y="647729"/>
                </a:cubicBezTo>
                <a:cubicBezTo>
                  <a:pt x="-498" y="394003"/>
                  <a:pt x="11911" y="314253"/>
                  <a:pt x="0" y="166399"/>
                </a:cubicBezTo>
                <a:close/>
              </a:path>
            </a:pathLst>
          </a:custGeom>
          <a:solidFill>
            <a:schemeClr val="bg1"/>
          </a:solidFill>
          <a:ln w="19050" algn="ctr">
            <a:solidFill>
              <a:schemeClr val="tx1"/>
            </a:solidFill>
            <a:extLst>
              <a:ext uri="{C807C97D-BFC1-408E-A445-0C87EB9F89A2}">
                <ask:lineSketchStyleProps xmlns:ask="http://schemas.microsoft.com/office/drawing/2018/sketchyshapes" sd="2555658178">
                  <a:prstGeom prst="roundRect">
                    <a:avLst>
                      <a:gd name="adj" fmla="val 12459"/>
                    </a:avLst>
                  </a:prstGeom>
                  <ask:type>
                    <ask:lineSketchScribble/>
                  </ask:type>
                </ask:lineSketchStyleProps>
              </a:ext>
            </a:extLst>
          </a:ln>
          <a:effectLst/>
        </p:spPr>
        <p:txBody>
          <a:bodyPr vert="horz" wrap="none" lIns="11906" tIns="152400" rIns="0" bIns="15240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ts val="1200"/>
              </a:spcAft>
              <a:buNone/>
            </a:pPr>
            <a:r>
              <a:rPr lang="en-US" sz="1500" b="1" dirty="0"/>
              <a:t>Political Economy of Production</a:t>
            </a:r>
          </a:p>
          <a:p>
            <a:pPr>
              <a:spcBef>
                <a:spcPct val="0"/>
              </a:spcBef>
              <a:buFontTx/>
              <a:buChar char="-"/>
            </a:pPr>
            <a:r>
              <a:rPr lang="en-US" sz="1500" dirty="0"/>
              <a:t>Rethinking global value chains</a:t>
            </a:r>
          </a:p>
          <a:p>
            <a:pPr>
              <a:spcBef>
                <a:spcPct val="0"/>
              </a:spcBef>
              <a:buFontTx/>
              <a:buChar char="-"/>
            </a:pPr>
            <a:r>
              <a:rPr lang="en-US" sz="1500" dirty="0"/>
              <a:t>Politics, risk, identify and resiliency</a:t>
            </a:r>
          </a:p>
          <a:p>
            <a:pPr marL="0" indent="0">
              <a:spcBef>
                <a:spcPct val="0"/>
              </a:spcBef>
              <a:buNone/>
            </a:pPr>
            <a:endParaRPr lang="en-US" sz="1500" dirty="0"/>
          </a:p>
        </p:txBody>
      </p:sp>
    </p:spTree>
    <p:extLst>
      <p:ext uri="{BB962C8B-B14F-4D97-AF65-F5344CB8AC3E}">
        <p14:creationId xmlns:p14="http://schemas.microsoft.com/office/powerpoint/2010/main" val="16453448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dirty="0"/>
              <a:t>21</a:t>
            </a:r>
            <a:r>
              <a:rPr lang="en-US" baseline="30000" dirty="0"/>
              <a:t>st</a:t>
            </a:r>
            <a:r>
              <a:rPr lang="en-US" dirty="0"/>
              <a:t> Century Global Leadership</a:t>
            </a:r>
          </a:p>
        </p:txBody>
      </p:sp>
      <p:sp>
        <p:nvSpPr>
          <p:cNvPr id="3" name="Content Placeholder 2"/>
          <p:cNvSpPr>
            <a:spLocks noGrp="1"/>
          </p:cNvSpPr>
          <p:nvPr>
            <p:ph idx="1"/>
          </p:nvPr>
        </p:nvSpPr>
        <p:spPr>
          <a:xfrm>
            <a:off x="685800" y="2017713"/>
            <a:ext cx="8269288" cy="4114800"/>
          </a:xfrm>
        </p:spPr>
        <p:txBody>
          <a:bodyPr/>
          <a:lstStyle/>
          <a:p>
            <a:pPr>
              <a:spcBef>
                <a:spcPts val="1800"/>
              </a:spcBef>
            </a:pPr>
            <a:r>
              <a:rPr lang="en-US" sz="2000" b="1" dirty="0"/>
              <a:t>Transnational Mindset </a:t>
            </a:r>
            <a:r>
              <a:rPr lang="en-US" sz="2000" dirty="0"/>
              <a:t>– A transnational mindset is required to understand the distributed sets of actors, activities and standards situated across multiple locations that are driving global uncertainty and change.  </a:t>
            </a:r>
          </a:p>
          <a:p>
            <a:pPr>
              <a:spcBef>
                <a:spcPts val="1800"/>
              </a:spcBef>
            </a:pPr>
            <a:r>
              <a:rPr lang="en-US" sz="2000" b="1" dirty="0"/>
              <a:t>Interdisciplinary Problem Solving </a:t>
            </a:r>
            <a:r>
              <a:rPr lang="en-US" sz="2000" dirty="0"/>
              <a:t>-- Global disruption raises issues for business, social, political and economic leaders that extend beyond traditional functional knowledge or disciplinary expertise</a:t>
            </a:r>
          </a:p>
          <a:p>
            <a:pPr>
              <a:spcBef>
                <a:spcPts val="1800"/>
              </a:spcBef>
            </a:pPr>
            <a:r>
              <a:rPr lang="en-US" sz="2000" b="1" dirty="0"/>
              <a:t>Agile and Resilient Decision-Making </a:t>
            </a:r>
            <a:r>
              <a:rPr lang="en-US" sz="2000" dirty="0"/>
              <a:t>– Flexible decision-making habits that respond quickly to change, and recover quickly from inevitable mistakes, are needed to navigate an uncertain future. </a:t>
            </a:r>
          </a:p>
        </p:txBody>
      </p:sp>
    </p:spTree>
    <p:extLst>
      <p:ext uri="{BB962C8B-B14F-4D97-AF65-F5344CB8AC3E}">
        <p14:creationId xmlns:p14="http://schemas.microsoft.com/office/powerpoint/2010/main" val="2724314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dirty="0"/>
              <a:t>Can a Firm or Individual Plan to Be Resilient to Change? </a:t>
            </a:r>
          </a:p>
        </p:txBody>
      </p:sp>
      <p:sp>
        <p:nvSpPr>
          <p:cNvPr id="3" name="Content Placeholder 2"/>
          <p:cNvSpPr>
            <a:spLocks noGrp="1"/>
          </p:cNvSpPr>
          <p:nvPr>
            <p:ph idx="1"/>
          </p:nvPr>
        </p:nvSpPr>
        <p:spPr>
          <a:xfrm>
            <a:off x="750887" y="1826795"/>
            <a:ext cx="8193088" cy="4114800"/>
          </a:xfrm>
        </p:spPr>
        <p:txBody>
          <a:bodyPr/>
          <a:lstStyle/>
          <a:p>
            <a:r>
              <a:rPr lang="en-US" sz="2000" b="1" dirty="0"/>
              <a:t>Resiliency</a:t>
            </a:r>
            <a:r>
              <a:rPr lang="en-US" sz="2000" dirty="0"/>
              <a:t>: Ability to recover from unexpected and stressful events. </a:t>
            </a:r>
          </a:p>
          <a:p>
            <a:pPr lvl="1"/>
            <a:r>
              <a:rPr lang="en-US" sz="2000" dirty="0"/>
              <a:t>I tend to bounce back quickly after hard times</a:t>
            </a:r>
          </a:p>
          <a:p>
            <a:pPr lvl="1"/>
            <a:r>
              <a:rPr lang="en-US" sz="2000" dirty="0"/>
              <a:t>I have a hard time making it through stressful events.</a:t>
            </a:r>
          </a:p>
          <a:p>
            <a:pPr lvl="1"/>
            <a:r>
              <a:rPr lang="en-US" sz="2000" dirty="0"/>
              <a:t>It does not take me long to recover from a stressful event.</a:t>
            </a:r>
          </a:p>
          <a:p>
            <a:pPr lvl="1"/>
            <a:r>
              <a:rPr lang="en-US" sz="2000" dirty="0"/>
              <a:t>It is hard for me to snap back when something bad happens</a:t>
            </a:r>
          </a:p>
          <a:p>
            <a:pPr lvl="1"/>
            <a:r>
              <a:rPr lang="en-US" sz="2000" dirty="0"/>
              <a:t>I usually come through difficult times with little trouble.</a:t>
            </a:r>
          </a:p>
          <a:p>
            <a:pPr lvl="1"/>
            <a:r>
              <a:rPr lang="en-US" sz="2000" dirty="0"/>
              <a:t>I tend to take a long time to get over set-backs in my life</a:t>
            </a:r>
          </a:p>
        </p:txBody>
      </p:sp>
      <p:sp>
        <p:nvSpPr>
          <p:cNvPr id="4" name="TextBox 3"/>
          <p:cNvSpPr txBox="1"/>
          <p:nvPr/>
        </p:nvSpPr>
        <p:spPr>
          <a:xfrm>
            <a:off x="2819400" y="6400800"/>
            <a:ext cx="3830344" cy="369332"/>
          </a:xfrm>
          <a:prstGeom prst="rect">
            <a:avLst/>
          </a:prstGeom>
          <a:noFill/>
        </p:spPr>
        <p:txBody>
          <a:bodyPr wrap="none" rtlCol="0">
            <a:spAutoFit/>
          </a:bodyPr>
          <a:lstStyle/>
          <a:p>
            <a:r>
              <a:rPr lang="en-US" dirty="0"/>
              <a:t>Source: Brief Resilience Scale (BRS)</a:t>
            </a:r>
          </a:p>
        </p:txBody>
      </p:sp>
    </p:spTree>
    <p:extLst>
      <p:ext uri="{BB962C8B-B14F-4D97-AF65-F5344CB8AC3E}">
        <p14:creationId xmlns:p14="http://schemas.microsoft.com/office/powerpoint/2010/main" val="25985901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Self-Development and the Ability to Take Feedback and Learn</a:t>
            </a:r>
          </a:p>
        </p:txBody>
      </p:sp>
      <p:sp>
        <p:nvSpPr>
          <p:cNvPr id="3" name="Content Placeholder 2"/>
          <p:cNvSpPr>
            <a:spLocks noGrp="1"/>
          </p:cNvSpPr>
          <p:nvPr>
            <p:ph idx="1"/>
          </p:nvPr>
        </p:nvSpPr>
        <p:spPr>
          <a:xfrm>
            <a:off x="381000" y="2017712"/>
            <a:ext cx="5410200" cy="4306887"/>
          </a:xfrm>
        </p:spPr>
        <p:txBody>
          <a:bodyPr/>
          <a:lstStyle/>
          <a:p>
            <a:r>
              <a:rPr lang="en-US" sz="2000" b="1" dirty="0"/>
              <a:t>Self-Development</a:t>
            </a:r>
            <a:r>
              <a:rPr lang="en-US" sz="2000" dirty="0"/>
              <a:t>: </a:t>
            </a:r>
            <a:r>
              <a:rPr lang="en-US" sz="2000" i="1" dirty="0"/>
              <a:t>Competency to continually learn and develop new skills and to manage one’s own development process</a:t>
            </a:r>
            <a:r>
              <a:rPr lang="en-US" sz="2000" dirty="0"/>
              <a:t>. </a:t>
            </a:r>
          </a:p>
          <a:p>
            <a:pPr lvl="1"/>
            <a:r>
              <a:rPr lang="en-US" sz="2000" dirty="0"/>
              <a:t>Continually develops new skills and expertise </a:t>
            </a:r>
          </a:p>
          <a:p>
            <a:pPr lvl="1"/>
            <a:r>
              <a:rPr lang="en-US" sz="2000" dirty="0"/>
              <a:t>Seeks opportunities to stretch and grow</a:t>
            </a:r>
          </a:p>
          <a:p>
            <a:pPr lvl="1"/>
            <a:r>
              <a:rPr lang="en-US" sz="2000" dirty="0"/>
              <a:t>Understands one’s own strengths and weaknesses </a:t>
            </a:r>
          </a:p>
          <a:p>
            <a:pPr lvl="1"/>
            <a:r>
              <a:rPr lang="en-US" sz="2000" dirty="0"/>
              <a:t>Accepts constructive feedback </a:t>
            </a:r>
          </a:p>
          <a:p>
            <a:pPr lvl="1"/>
            <a:r>
              <a:rPr lang="en-US" sz="2000" dirty="0"/>
              <a:t>Positively incorporates constructive feedback to change behavior</a:t>
            </a:r>
          </a:p>
          <a:p>
            <a:endParaRPr lang="en-US" sz="2000" dirty="0"/>
          </a:p>
          <a:p>
            <a:endParaRPr lang="en-US" sz="2000" dirty="0"/>
          </a:p>
        </p:txBody>
      </p:sp>
      <p:pic>
        <p:nvPicPr>
          <p:cNvPr id="4" name="Picture 5" descr="mirror"/>
          <p:cNvPicPr>
            <a:picLocks noChangeAspect="1" noChangeArrowheads="1"/>
          </p:cNvPicPr>
          <p:nvPr/>
        </p:nvPicPr>
        <p:blipFill>
          <a:blip r:embed="rId2" cstate="print"/>
          <a:srcRect/>
          <a:stretch>
            <a:fillRect/>
          </a:stretch>
        </p:blipFill>
        <p:spPr bwMode="auto">
          <a:xfrm>
            <a:off x="6105525" y="2578100"/>
            <a:ext cx="2819400" cy="2487613"/>
          </a:xfrm>
          <a:prstGeom prst="rect">
            <a:avLst/>
          </a:prstGeom>
          <a:noFill/>
          <a:ln w="9525">
            <a:noFill/>
            <a:miter lim="800000"/>
            <a:headEnd/>
            <a:tailEnd/>
          </a:ln>
        </p:spPr>
      </p:pic>
    </p:spTree>
    <p:extLst>
      <p:ext uri="{BB962C8B-B14F-4D97-AF65-F5344CB8AC3E}">
        <p14:creationId xmlns:p14="http://schemas.microsoft.com/office/powerpoint/2010/main" val="30724868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DE11F-2E8F-EC3B-AA58-B4968A95C8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141112-B8D6-F529-3D64-B3373040F4E8}"/>
              </a:ext>
            </a:extLst>
          </p:cNvPr>
          <p:cNvSpPr>
            <a:spLocks noGrp="1"/>
          </p:cNvSpPr>
          <p:nvPr>
            <p:ph type="title"/>
          </p:nvPr>
        </p:nvSpPr>
        <p:spPr>
          <a:xfrm>
            <a:off x="870151" y="152400"/>
            <a:ext cx="7793038" cy="1143000"/>
          </a:xfrm>
        </p:spPr>
        <p:txBody>
          <a:bodyPr/>
          <a:lstStyle/>
          <a:p>
            <a:r>
              <a:rPr lang="en-US" dirty="0"/>
              <a:t>How Much Do we Need to Teach about World Order? </a:t>
            </a:r>
          </a:p>
        </p:txBody>
      </p:sp>
      <p:sp>
        <p:nvSpPr>
          <p:cNvPr id="5" name="Content Placeholder 4">
            <a:extLst>
              <a:ext uri="{FF2B5EF4-FFF2-40B4-BE49-F238E27FC236}">
                <a16:creationId xmlns:a16="http://schemas.microsoft.com/office/drawing/2014/main" id="{4C0FD278-CFF7-855B-4EAD-FC99D4BE752C}"/>
              </a:ext>
            </a:extLst>
          </p:cNvPr>
          <p:cNvSpPr>
            <a:spLocks noGrp="1"/>
          </p:cNvSpPr>
          <p:nvPr>
            <p:ph sz="half" idx="1"/>
          </p:nvPr>
        </p:nvSpPr>
        <p:spPr>
          <a:xfrm>
            <a:off x="457200" y="1905001"/>
            <a:ext cx="4800600" cy="4572000"/>
          </a:xfrm>
        </p:spPr>
        <p:txBody>
          <a:bodyPr/>
          <a:lstStyle/>
          <a:p>
            <a:r>
              <a:rPr lang="en-US" sz="1800" dirty="0"/>
              <a:t>“</a:t>
            </a:r>
            <a:r>
              <a:rPr lang="en-US" sz="1800" b="1" dirty="0"/>
              <a:t>World order </a:t>
            </a:r>
            <a:r>
              <a:rPr lang="en-US" sz="1800" dirty="0"/>
              <a:t>describes the concept held by a region or civilization about the nature of just arrangements and the distribution of power thought to be applicable to the entire world.</a:t>
            </a:r>
          </a:p>
          <a:p>
            <a:r>
              <a:rPr lang="en-US" sz="1800" dirty="0"/>
              <a:t>[World order] bases itself on two components: a set of commonly accepted rules that define the limits of permissible action and a balance of power that enforces restraint when rules break down, preventing one political unit from subjugating all others.”</a:t>
            </a:r>
          </a:p>
          <a:p>
            <a:pPr lvl="1"/>
            <a:r>
              <a:rPr lang="en-US" sz="1800" dirty="0"/>
              <a:t>Henry Kissinger, World Order (2014) </a:t>
            </a:r>
            <a:r>
              <a:rPr lang="en-US" dirty="0"/>
              <a:t>	</a:t>
            </a:r>
          </a:p>
        </p:txBody>
      </p:sp>
      <p:pic>
        <p:nvPicPr>
          <p:cNvPr id="6" name="Picture 5">
            <a:extLst>
              <a:ext uri="{FF2B5EF4-FFF2-40B4-BE49-F238E27FC236}">
                <a16:creationId xmlns:a16="http://schemas.microsoft.com/office/drawing/2014/main" id="{DC0A0A23-D4ED-BEBA-CE9A-911DF1BBCD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5525" y="2133600"/>
            <a:ext cx="2581275" cy="3505200"/>
          </a:xfrm>
          <a:prstGeom prst="rect">
            <a:avLst/>
          </a:prstGeom>
        </p:spPr>
      </p:pic>
    </p:spTree>
    <p:extLst>
      <p:ext uri="{BB962C8B-B14F-4D97-AF65-F5344CB8AC3E}">
        <p14:creationId xmlns:p14="http://schemas.microsoft.com/office/powerpoint/2010/main" val="22610336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43BFF-84A5-73C6-A2B3-B22FD9A62E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7C7AF8-9D2D-A95E-3D0A-DA80657AB5AD}"/>
              </a:ext>
            </a:extLst>
          </p:cNvPr>
          <p:cNvSpPr>
            <a:spLocks noGrp="1"/>
          </p:cNvSpPr>
          <p:nvPr>
            <p:ph type="title"/>
          </p:nvPr>
        </p:nvSpPr>
        <p:spPr/>
        <p:txBody>
          <a:bodyPr/>
          <a:lstStyle/>
          <a:p>
            <a:r>
              <a:rPr lang="en-US" dirty="0"/>
              <a:t>Future World Order May Manifest in Many Directions</a:t>
            </a:r>
          </a:p>
        </p:txBody>
      </p:sp>
      <p:sp>
        <p:nvSpPr>
          <p:cNvPr id="3" name="Content Placeholder 2">
            <a:extLst>
              <a:ext uri="{FF2B5EF4-FFF2-40B4-BE49-F238E27FC236}">
                <a16:creationId xmlns:a16="http://schemas.microsoft.com/office/drawing/2014/main" id="{B5FB46AA-A53F-7787-233E-42DB86352E2D}"/>
              </a:ext>
            </a:extLst>
          </p:cNvPr>
          <p:cNvSpPr>
            <a:spLocks noGrp="1"/>
          </p:cNvSpPr>
          <p:nvPr>
            <p:ph sz="half" idx="1"/>
          </p:nvPr>
        </p:nvSpPr>
        <p:spPr>
          <a:xfrm>
            <a:off x="381000" y="2017713"/>
            <a:ext cx="3657600" cy="4114800"/>
          </a:xfrm>
        </p:spPr>
        <p:txBody>
          <a:bodyPr/>
          <a:lstStyle/>
          <a:p>
            <a:r>
              <a:rPr lang="en-US" sz="2000" dirty="0"/>
              <a:t>A two-pole order may include a great power struggle between China and the United States</a:t>
            </a:r>
          </a:p>
          <a:p>
            <a:r>
              <a:rPr lang="en-US" sz="2000" dirty="0"/>
              <a:t>A three-pole order may include the European Union, China, and the United States </a:t>
            </a:r>
          </a:p>
          <a:p>
            <a:r>
              <a:rPr lang="en-US" sz="2000" dirty="0"/>
              <a:t>There are many permutations of 3 or more country blocs and alliances</a:t>
            </a:r>
          </a:p>
          <a:p>
            <a:pPr marL="0" indent="0">
              <a:buNone/>
            </a:pPr>
            <a:endParaRPr lang="en-US" dirty="0"/>
          </a:p>
        </p:txBody>
      </p:sp>
      <p:pic>
        <p:nvPicPr>
          <p:cNvPr id="6" name="Picture 2" descr="Why US needs to accept multipolar world order with dignity - Usanas  Foundation - Decode Diagnose Demystify">
            <a:extLst>
              <a:ext uri="{FF2B5EF4-FFF2-40B4-BE49-F238E27FC236}">
                <a16:creationId xmlns:a16="http://schemas.microsoft.com/office/drawing/2014/main" id="{12C78115-8284-8CD6-DF55-54E07D7377B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684712" y="2438400"/>
            <a:ext cx="4078288" cy="3594629"/>
          </a:xfrm>
          <a:prstGeom prst="rect">
            <a:avLst/>
          </a:prstGeom>
          <a:solidFill>
            <a:srgbClr val="FFFFFF"/>
          </a:solidFill>
        </p:spPr>
      </p:pic>
    </p:spTree>
    <p:extLst>
      <p:ext uri="{BB962C8B-B14F-4D97-AF65-F5344CB8AC3E}">
        <p14:creationId xmlns:p14="http://schemas.microsoft.com/office/powerpoint/2010/main" val="37823196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Resources: World 101 Council on Foreign Relations</a:t>
            </a:r>
          </a:p>
        </p:txBody>
      </p:sp>
      <p:pic>
        <p:nvPicPr>
          <p:cNvPr id="6" name="Picture 5"/>
          <p:cNvPicPr>
            <a:picLocks noChangeAspect="1"/>
          </p:cNvPicPr>
          <p:nvPr/>
        </p:nvPicPr>
        <p:blipFill>
          <a:blip r:embed="rId2"/>
          <a:stretch>
            <a:fillRect/>
          </a:stretch>
        </p:blipFill>
        <p:spPr>
          <a:xfrm>
            <a:off x="4935111" y="2133600"/>
            <a:ext cx="3962400" cy="3505200"/>
          </a:xfrm>
          <a:prstGeom prst="rect">
            <a:avLst/>
          </a:prstGeom>
        </p:spPr>
      </p:pic>
      <p:sp>
        <p:nvSpPr>
          <p:cNvPr id="8" name="TextBox 7"/>
          <p:cNvSpPr txBox="1"/>
          <p:nvPr/>
        </p:nvSpPr>
        <p:spPr>
          <a:xfrm>
            <a:off x="1331179" y="6581001"/>
            <a:ext cx="5755422" cy="276999"/>
          </a:xfrm>
          <a:prstGeom prst="rect">
            <a:avLst/>
          </a:prstGeom>
          <a:noFill/>
        </p:spPr>
        <p:txBody>
          <a:bodyPr wrap="none" rtlCol="0">
            <a:spAutoFit/>
          </a:bodyPr>
          <a:lstStyle/>
          <a:p>
            <a:r>
              <a:rPr lang="en-US" sz="1200" dirty="0"/>
              <a:t>Source: https://world101.cfr.org/global-era-issues/trade/what-gets-way-free-trade</a:t>
            </a:r>
          </a:p>
        </p:txBody>
      </p:sp>
      <p:pic>
        <p:nvPicPr>
          <p:cNvPr id="2" name="Content Placeholder 6">
            <a:extLst>
              <a:ext uri="{FF2B5EF4-FFF2-40B4-BE49-F238E27FC236}">
                <a16:creationId xmlns:a16="http://schemas.microsoft.com/office/drawing/2014/main" id="{AC3CED55-BE76-1652-378C-1D4123F7CAA8}"/>
              </a:ext>
            </a:extLst>
          </p:cNvPr>
          <p:cNvPicPr>
            <a:picLocks noGrp="1" noChangeAspect="1"/>
          </p:cNvPicPr>
          <p:nvPr>
            <p:ph idx="1"/>
          </p:nvPr>
        </p:nvPicPr>
        <p:blipFill>
          <a:blip r:embed="rId3"/>
          <a:stretch>
            <a:fillRect/>
          </a:stretch>
        </p:blipFill>
        <p:spPr>
          <a:xfrm>
            <a:off x="457200" y="2209800"/>
            <a:ext cx="3751690" cy="3581400"/>
          </a:xfrm>
        </p:spPr>
      </p:pic>
    </p:spTree>
    <p:extLst>
      <p:ext uri="{BB962C8B-B14F-4D97-AF65-F5344CB8AC3E}">
        <p14:creationId xmlns:p14="http://schemas.microsoft.com/office/powerpoint/2010/main" val="2344755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744DC-8045-E11C-AE16-F0F2A8BD9791}"/>
              </a:ext>
            </a:extLst>
          </p:cNvPr>
          <p:cNvSpPr>
            <a:spLocks noGrp="1"/>
          </p:cNvSpPr>
          <p:nvPr>
            <p:ph type="title"/>
          </p:nvPr>
        </p:nvSpPr>
        <p:spPr/>
        <p:txBody>
          <a:bodyPr/>
          <a:lstStyle/>
          <a:p>
            <a:r>
              <a:rPr lang="en-US" dirty="0"/>
              <a:t>Working Backwards: How are Familiar Products Produced? </a:t>
            </a:r>
          </a:p>
        </p:txBody>
      </p:sp>
      <p:pic>
        <p:nvPicPr>
          <p:cNvPr id="4" name="Picture 4" descr="A picture containing text&#10;&#10;Description automatically generated">
            <a:extLst>
              <a:ext uri="{FF2B5EF4-FFF2-40B4-BE49-F238E27FC236}">
                <a16:creationId xmlns:a16="http://schemas.microsoft.com/office/drawing/2014/main" id="{E64E42AF-96A9-4CEC-948E-AD6D8131E1A7}"/>
              </a:ext>
            </a:extLst>
          </p:cNvPr>
          <p:cNvPicPr>
            <a:picLocks noGrp="1" noChangeAspect="1"/>
          </p:cNvPicPr>
          <p:nvPr>
            <p:ph idx="1"/>
          </p:nvPr>
        </p:nvPicPr>
        <p:blipFill>
          <a:blip r:embed="rId2"/>
          <a:stretch>
            <a:fillRect/>
          </a:stretch>
        </p:blipFill>
        <p:spPr>
          <a:xfrm>
            <a:off x="1182688" y="2020979"/>
            <a:ext cx="7772400" cy="4108268"/>
          </a:xfrm>
        </p:spPr>
      </p:pic>
    </p:spTree>
    <p:extLst>
      <p:ext uri="{BB962C8B-B14F-4D97-AF65-F5344CB8AC3E}">
        <p14:creationId xmlns:p14="http://schemas.microsoft.com/office/powerpoint/2010/main" val="749623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226" name="Rectangle 2"/>
          <p:cNvSpPr>
            <a:spLocks noGrp="1" noChangeArrowheads="1"/>
          </p:cNvSpPr>
          <p:nvPr>
            <p:ph type="title"/>
          </p:nvPr>
        </p:nvSpPr>
        <p:spPr>
          <a:xfrm>
            <a:off x="838200" y="769704"/>
            <a:ext cx="8097838" cy="1143000"/>
          </a:xfrm>
        </p:spPr>
        <p:txBody>
          <a:bodyPr>
            <a:normAutofit fontScale="90000"/>
          </a:bodyPr>
          <a:lstStyle/>
          <a:p>
            <a:r>
              <a:rPr lang="en-US" dirty="0"/>
              <a:t>Global Value Chains: Mapping The Travels of a T-Shirt</a:t>
            </a:r>
            <a:br>
              <a:rPr lang="en-US" dirty="0"/>
            </a:br>
            <a:endParaRPr lang="en-US" dirty="0"/>
          </a:p>
        </p:txBody>
      </p:sp>
      <p:sp>
        <p:nvSpPr>
          <p:cNvPr id="2" name="AutoShape 2" descr="The travels of a t-shirt in the global economy par Pietra Rivoli |  RobertoCen Teno Expe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The travels of a t-shirt in the global economy par Pietra Rivoli |  RobertoCen Teno Expert"/>
          <p:cNvSpPr>
            <a:spLocks noChangeAspect="1" noChangeArrowheads="1"/>
          </p:cNvSpPr>
          <p:nvPr/>
        </p:nvSpPr>
        <p:spPr bwMode="auto">
          <a:xfrm>
            <a:off x="369942" y="3264765"/>
            <a:ext cx="179361" cy="25894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6" name="Picture 6" descr="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647" y="2036190"/>
            <a:ext cx="3361820" cy="4038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4646684" y="1878945"/>
            <a:ext cx="3886200" cy="1231034"/>
          </a:xfrm>
          <a:prstGeom prst="rect">
            <a:avLst/>
          </a:prstGeom>
        </p:spPr>
      </p:pic>
      <p:pic>
        <p:nvPicPr>
          <p:cNvPr id="10" name="Picture 9">
            <a:hlinkClick r:id="rId5"/>
          </p:cNvPr>
          <p:cNvPicPr>
            <a:picLocks noChangeAspect="1"/>
          </p:cNvPicPr>
          <p:nvPr/>
        </p:nvPicPr>
        <p:blipFill rotWithShape="1">
          <a:blip r:embed="rId6"/>
          <a:srcRect l="11068" t="12053" r="12964" b="14932"/>
          <a:stretch/>
        </p:blipFill>
        <p:spPr>
          <a:xfrm>
            <a:off x="4494284" y="2971800"/>
            <a:ext cx="4191000" cy="3219098"/>
          </a:xfrm>
          <a:prstGeom prst="rect">
            <a:avLst/>
          </a:prstGeom>
        </p:spPr>
      </p:pic>
    </p:spTree>
    <p:extLst>
      <p:ext uri="{BB962C8B-B14F-4D97-AF65-F5344CB8AC3E}">
        <p14:creationId xmlns:p14="http://schemas.microsoft.com/office/powerpoint/2010/main" val="574222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dirty="0"/>
              <a:t>How do We Teach about Globalization Today? </a:t>
            </a:r>
          </a:p>
        </p:txBody>
      </p:sp>
      <p:pic>
        <p:nvPicPr>
          <p:cNvPr id="2050" name="Picture 2" descr="https://www.economist.com/img/b/1280/720/90/sites/default/files/20200516_LDD001.jpg"/>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tretch>
            <a:fillRect/>
          </a:stretch>
        </p:blipFill>
        <p:spPr bwMode="auto">
          <a:xfrm>
            <a:off x="5039519" y="2142332"/>
            <a:ext cx="3810000" cy="3877468"/>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9"/>
          <p:cNvSpPr>
            <a:spLocks noGrp="1"/>
          </p:cNvSpPr>
          <p:nvPr>
            <p:ph sz="half" idx="2"/>
          </p:nvPr>
        </p:nvSpPr>
        <p:spPr>
          <a:xfrm>
            <a:off x="381000" y="2142331"/>
            <a:ext cx="4419600" cy="4114800"/>
          </a:xfrm>
        </p:spPr>
        <p:txBody>
          <a:bodyPr/>
          <a:lstStyle/>
          <a:p>
            <a:r>
              <a:rPr lang="en-US" sz="2400" dirty="0"/>
              <a:t>Features of the global environment that were once stable and taken for granted have become dynamic and strategic</a:t>
            </a:r>
          </a:p>
          <a:p>
            <a:pPr>
              <a:spcBef>
                <a:spcPts val="1200"/>
              </a:spcBef>
            </a:pPr>
            <a:r>
              <a:rPr lang="en-US" sz="2400" dirty="0"/>
              <a:t>Is globalization unwinding? </a:t>
            </a:r>
          </a:p>
          <a:p>
            <a:pPr>
              <a:spcBef>
                <a:spcPts val="1200"/>
              </a:spcBef>
            </a:pPr>
            <a:r>
              <a:rPr lang="en-US" sz="2400" dirty="0"/>
              <a:t>How do we teach and learn about a dynamic and contested phenomenon? </a:t>
            </a:r>
          </a:p>
          <a:p>
            <a:endParaRPr lang="en-US" dirty="0"/>
          </a:p>
        </p:txBody>
      </p:sp>
      <p:sp>
        <p:nvSpPr>
          <p:cNvPr id="4" name="TextBox 3"/>
          <p:cNvSpPr txBox="1"/>
          <p:nvPr/>
        </p:nvSpPr>
        <p:spPr>
          <a:xfrm>
            <a:off x="1676400" y="6601097"/>
            <a:ext cx="6293133" cy="276999"/>
          </a:xfrm>
          <a:prstGeom prst="rect">
            <a:avLst/>
          </a:prstGeom>
          <a:noFill/>
        </p:spPr>
        <p:txBody>
          <a:bodyPr wrap="none" rtlCol="0">
            <a:spAutoFit/>
          </a:bodyPr>
          <a:lstStyle/>
          <a:p>
            <a:r>
              <a:rPr lang="en-US" sz="1200" dirty="0"/>
              <a:t>Source: https://www.economist.com/leaders/2020/05/14/has-covid-19-killed-globalisation</a:t>
            </a:r>
          </a:p>
        </p:txBody>
      </p:sp>
    </p:spTree>
    <p:extLst>
      <p:ext uri="{BB962C8B-B14F-4D97-AF65-F5344CB8AC3E}">
        <p14:creationId xmlns:p14="http://schemas.microsoft.com/office/powerpoint/2010/main" val="132661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50C73-C574-4A8D-A122-7077996080DC}"/>
              </a:ext>
            </a:extLst>
          </p:cNvPr>
          <p:cNvSpPr>
            <a:spLocks noGrp="1"/>
          </p:cNvSpPr>
          <p:nvPr>
            <p:ph type="title"/>
          </p:nvPr>
        </p:nvSpPr>
        <p:spPr>
          <a:xfrm>
            <a:off x="893762" y="380999"/>
            <a:ext cx="7793038" cy="1143000"/>
          </a:xfrm>
        </p:spPr>
        <p:txBody>
          <a:bodyPr/>
          <a:lstStyle/>
          <a:p>
            <a:r>
              <a:rPr lang="en-US" dirty="0"/>
              <a:t>A Volatile World: Living through a Historical Inflection Point</a:t>
            </a:r>
          </a:p>
        </p:txBody>
      </p:sp>
      <p:sp>
        <p:nvSpPr>
          <p:cNvPr id="5" name="Content Placeholder 4">
            <a:extLst>
              <a:ext uri="{FF2B5EF4-FFF2-40B4-BE49-F238E27FC236}">
                <a16:creationId xmlns:a16="http://schemas.microsoft.com/office/drawing/2014/main" id="{91EC2B08-FB7B-4352-A8E6-6FB585505EBC}"/>
              </a:ext>
            </a:extLst>
          </p:cNvPr>
          <p:cNvSpPr>
            <a:spLocks noGrp="1"/>
          </p:cNvSpPr>
          <p:nvPr>
            <p:ph sz="half" idx="1"/>
          </p:nvPr>
        </p:nvSpPr>
        <p:spPr>
          <a:xfrm>
            <a:off x="152400" y="2057400"/>
            <a:ext cx="4495800" cy="4572000"/>
          </a:xfrm>
        </p:spPr>
        <p:txBody>
          <a:bodyPr/>
          <a:lstStyle/>
          <a:p>
            <a:r>
              <a:rPr lang="en-US" sz="2000" dirty="0"/>
              <a:t>“The world is facing a </a:t>
            </a:r>
            <a:r>
              <a:rPr lang="en-US" sz="2000" dirty="0" err="1"/>
              <a:t>Zeitenwende</a:t>
            </a:r>
            <a:r>
              <a:rPr lang="en-US" sz="2000" dirty="0"/>
              <a:t>: an epochal tectonic shift. ... New powers have emerged or reemerged. ... In this new multipolar world, different countries and models of government are competing for power and influence.”</a:t>
            </a:r>
          </a:p>
          <a:p>
            <a:pPr lvl="1"/>
            <a:r>
              <a:rPr lang="en-US" sz="2000" dirty="0"/>
              <a:t>Olaf Scholz, “The global </a:t>
            </a:r>
            <a:r>
              <a:rPr lang="en-US" sz="2000" dirty="0" err="1"/>
              <a:t>Zeitenwende</a:t>
            </a:r>
            <a:r>
              <a:rPr lang="en-US" sz="2000" dirty="0"/>
              <a:t>: How to avoid a new Cold War in a multipolar era,” Foreign Affairs, January/February 2023.</a:t>
            </a:r>
          </a:p>
        </p:txBody>
      </p:sp>
      <p:sp>
        <p:nvSpPr>
          <p:cNvPr id="7" name="Content Placeholder 4">
            <a:extLst>
              <a:ext uri="{FF2B5EF4-FFF2-40B4-BE49-F238E27FC236}">
                <a16:creationId xmlns:a16="http://schemas.microsoft.com/office/drawing/2014/main" id="{1D16BB2B-FC3C-4B13-8209-FD2F80F7728D}"/>
              </a:ext>
            </a:extLst>
          </p:cNvPr>
          <p:cNvSpPr>
            <a:spLocks noGrp="1"/>
          </p:cNvSpPr>
          <p:nvPr>
            <p:ph sz="half" idx="2"/>
          </p:nvPr>
        </p:nvSpPr>
        <p:spPr>
          <a:xfrm>
            <a:off x="5105400" y="2514600"/>
            <a:ext cx="3962400" cy="4952999"/>
          </a:xfrm>
        </p:spPr>
        <p:txBody>
          <a:bodyPr>
            <a:normAutofit/>
          </a:bodyPr>
          <a:lstStyle/>
          <a:p>
            <a:pPr marL="0" indent="0">
              <a:buNone/>
            </a:pPr>
            <a:r>
              <a:rPr lang="en-US" sz="2000" b="1" dirty="0"/>
              <a:t>A Volatile World</a:t>
            </a:r>
          </a:p>
          <a:p>
            <a:r>
              <a:rPr lang="en-US" sz="2000" u="sng" dirty="0"/>
              <a:t>Global Pandemic: </a:t>
            </a:r>
            <a:r>
              <a:rPr lang="en-US" sz="2000" dirty="0"/>
              <a:t>2020-2022</a:t>
            </a:r>
          </a:p>
          <a:p>
            <a:r>
              <a:rPr lang="en-US" sz="2000" u="sng" dirty="0"/>
              <a:t>European War</a:t>
            </a:r>
            <a:r>
              <a:rPr lang="en-US" sz="2000" dirty="0"/>
              <a:t>:  Russo-Ukrainian War, 2022 – Present</a:t>
            </a:r>
          </a:p>
          <a:p>
            <a:r>
              <a:rPr lang="en-US" sz="2000" u="sng" dirty="0"/>
              <a:t>Middle Eastern War</a:t>
            </a:r>
            <a:r>
              <a:rPr lang="en-US" sz="2000" dirty="0"/>
              <a:t>:  Israel, Hamas, Iran, 2023 – Present</a:t>
            </a:r>
          </a:p>
          <a:p>
            <a:r>
              <a:rPr lang="en-US" sz="2000" u="sng" dirty="0"/>
              <a:t>Trade Wars</a:t>
            </a:r>
            <a:r>
              <a:rPr lang="en-US" sz="2000" dirty="0"/>
              <a:t>: China-US Trade War, 2018-Present</a:t>
            </a:r>
          </a:p>
          <a:p>
            <a:endParaRPr lang="en-US" sz="2100" dirty="0"/>
          </a:p>
          <a:p>
            <a:pPr lvl="1"/>
            <a:endParaRPr lang="en-US" dirty="0"/>
          </a:p>
        </p:txBody>
      </p:sp>
    </p:spTree>
    <p:extLst>
      <p:ext uri="{BB962C8B-B14F-4D97-AF65-F5344CB8AC3E}">
        <p14:creationId xmlns:p14="http://schemas.microsoft.com/office/powerpoint/2010/main" val="19999557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eurt03gvfTK9vE21sZlfq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Vx.mqALOpwWbz6xEM19cW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_hnKw_3lSV3udUsYDeBJe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_hnKw_3lSV3udUsYDeBJe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eurt03gvfTK9vE21sZlfq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Vx.mqALOpwWbz6xEM19cW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_hnKw_3lSV3udUsYDeBJe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_hnKw_3lSV3udUsYDeBJe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24098</TotalTime>
  <Words>4245</Words>
  <Application>Microsoft Office PowerPoint</Application>
  <PresentationFormat>On-screen Show (4:3)</PresentationFormat>
  <Paragraphs>328</Paragraphs>
  <Slides>58</Slides>
  <Notes>8</Notes>
  <HiddenSlides>0</HiddenSlides>
  <MMClips>0</MMClips>
  <ScaleCrop>false</ScaleCrop>
  <HeadingPairs>
    <vt:vector size="8" baseType="variant">
      <vt:variant>
        <vt:lpstr>Fonts Used</vt:lpstr>
      </vt:variant>
      <vt:variant>
        <vt:i4>15</vt:i4>
      </vt:variant>
      <vt:variant>
        <vt:lpstr>Theme</vt:lpstr>
      </vt:variant>
      <vt:variant>
        <vt:i4>2</vt:i4>
      </vt:variant>
      <vt:variant>
        <vt:lpstr>Embedded OLE Servers</vt:lpstr>
      </vt:variant>
      <vt:variant>
        <vt:i4>1</vt:i4>
      </vt:variant>
      <vt:variant>
        <vt:lpstr>Slide Titles</vt:lpstr>
      </vt:variant>
      <vt:variant>
        <vt:i4>58</vt:i4>
      </vt:variant>
    </vt:vector>
  </HeadingPairs>
  <TitlesOfParts>
    <vt:vector size="76" baseType="lpstr">
      <vt:lpstr>Arial</vt:lpstr>
      <vt:lpstr>Calibri</vt:lpstr>
      <vt:lpstr>Exchange</vt:lpstr>
      <vt:lpstr>Gotham Bold</vt:lpstr>
      <vt:lpstr>Gotham Book</vt:lpstr>
      <vt:lpstr>Helvetica</vt:lpstr>
      <vt:lpstr>hindregular</vt:lpstr>
      <vt:lpstr>MercurySSm-Book-Pro_Web</vt:lpstr>
      <vt:lpstr>MuseoSans-300</vt:lpstr>
      <vt:lpstr>MuseoSans-700</vt:lpstr>
      <vt:lpstr>nyt-imperial</vt:lpstr>
      <vt:lpstr>Publico Text Web</vt:lpstr>
      <vt:lpstr>Tahoma</vt:lpstr>
      <vt:lpstr>Times New Roman</vt:lpstr>
      <vt:lpstr>Wingdings</vt:lpstr>
      <vt:lpstr>Custom Design</vt:lpstr>
      <vt:lpstr>Blends</vt:lpstr>
      <vt:lpstr>think-cell Slide</vt:lpstr>
      <vt:lpstr>Evolving Global Business Landscape: Implications for Business School Education</vt:lpstr>
      <vt:lpstr>PowerPoint Presentation</vt:lpstr>
      <vt:lpstr>International Business and Global Leadership</vt:lpstr>
      <vt:lpstr>Global Leadership: Connecting Students to the World</vt:lpstr>
      <vt:lpstr>PowerPoint Presentation</vt:lpstr>
      <vt:lpstr>Working Backwards: How are Familiar Products Produced? </vt:lpstr>
      <vt:lpstr>Global Value Chains: Mapping The Travels of a T-Shirt </vt:lpstr>
      <vt:lpstr>How do We Teach about Globalization Today? </vt:lpstr>
      <vt:lpstr>A Volatile World: Living through a Historical Inflection Point</vt:lpstr>
      <vt:lpstr>21st Century Global Leadership in an Evolving Business Landscape</vt:lpstr>
      <vt:lpstr>21st Century Global Leadership:  A Contested World Order</vt:lpstr>
      <vt:lpstr>Reexamining Assumptions about Free Trade and Open Borders</vt:lpstr>
      <vt:lpstr>Reexamining Assumptions about Multilateral Cooperation</vt:lpstr>
      <vt:lpstr>Reexamining Assumptions about Peace and Stability</vt:lpstr>
      <vt:lpstr>What Does the Future Hold? </vt:lpstr>
      <vt:lpstr>Case: The Global Semiconductor Chip Industry</vt:lpstr>
      <vt:lpstr>The Design of Semiconductor Chips </vt:lpstr>
      <vt:lpstr>Average Car Uses Over 100 Chips</vt:lpstr>
      <vt:lpstr>The Benefits of Comparative Advantage and Free Trade</vt:lpstr>
      <vt:lpstr>Global Value Chains (as Designed) Led to Offshoring of US Manufacturing Capacity</vt:lpstr>
      <vt:lpstr>Offshore Outsourcing in Value Chain Emergence</vt:lpstr>
      <vt:lpstr>Multinational Lead Firms (by Design) Did Not Know Where Chips Were Fabricated</vt:lpstr>
      <vt:lpstr>Lessons from the Pandemic: Chokepoints in Global Value Chains</vt:lpstr>
      <vt:lpstr>Lessons from the Pandemic: Chokepoints and Resiliency</vt:lpstr>
      <vt:lpstr>Comparative Advantage: Foundries Primarily Location in Taiwan</vt:lpstr>
      <vt:lpstr>Chokepoints: From Pandemic to Great Power Politics</vt:lpstr>
      <vt:lpstr>Semiconductors as Dual Use Technology</vt:lpstr>
      <vt:lpstr>U.S.-Taiwan Relations: Rand Policy Scenario</vt:lpstr>
      <vt:lpstr>Resilient Value Chains: New Economic and Security Priority</vt:lpstr>
      <vt:lpstr>Semiconductors as 21st Century Horseshoe Nails</vt:lpstr>
      <vt:lpstr>Industrial Policy: US Chips and Science Act</vt:lpstr>
      <vt:lpstr>Industrial Policy: European Chips Act</vt:lpstr>
      <vt:lpstr>Strings Attached: Future Investment Guardrails in US Policy</vt:lpstr>
      <vt:lpstr>Do Companies Need to Choose Sides? </vt:lpstr>
      <vt:lpstr>From Industrial Policies to Tariffs</vt:lpstr>
      <vt:lpstr>Multipolar World Order: Chinese Investment in Semiconductors</vt:lpstr>
      <vt:lpstr>The Emergence of Techno-Nationalism</vt:lpstr>
      <vt:lpstr>Beyond Free Trade: “Small Yard, Big Fence”</vt:lpstr>
      <vt:lpstr>Future of Trade: Techno-Nationalism</vt:lpstr>
      <vt:lpstr>Blurring Boundaries between  Economics and Security: Friendshoring</vt:lpstr>
      <vt:lpstr>Beyond Free Trade: The New Resiliency Imperative</vt:lpstr>
      <vt:lpstr>Old Assumptions: The Benefits of Global Specialization and Trade</vt:lpstr>
      <vt:lpstr>Orchestrating Global Value Chains: Location and Ownership</vt:lpstr>
      <vt:lpstr>Orchestrating Global Value Chains: The New Resiliency Imperative</vt:lpstr>
      <vt:lpstr>Global Leadership in a Disruptive World: The “Resilience Muscle”</vt:lpstr>
      <vt:lpstr>Beyond Free Trade : Offshoring, Reshoring, Friendshoring, Nearshoring</vt:lpstr>
      <vt:lpstr>How Difficult is it to Reshore? </vt:lpstr>
      <vt:lpstr>PowerPoint Presentation</vt:lpstr>
      <vt:lpstr>“Oh, my gosh, people work hard”</vt:lpstr>
      <vt:lpstr>The End of Moore’s Law? </vt:lpstr>
      <vt:lpstr>Enduring Dilemma: Balancing Global Integration and National Independence </vt:lpstr>
      <vt:lpstr>21st Century Global Leadership:  A Contested World Order</vt:lpstr>
      <vt:lpstr>21st Century Global Leadership</vt:lpstr>
      <vt:lpstr>Can a Firm or Individual Plan to Be Resilient to Change? </vt:lpstr>
      <vt:lpstr>Self-Development and the Ability to Take Feedback and Learn</vt:lpstr>
      <vt:lpstr>How Much Do we Need to Teach about World Order? </vt:lpstr>
      <vt:lpstr>Future World Order May Manifest in Many Directions</vt:lpstr>
      <vt:lpstr>Resources: World 101 Council on Foreign Relations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Richard Hall</dc:creator>
  <cp:lastModifiedBy>Spicer, Andrew</cp:lastModifiedBy>
  <cp:revision>1194</cp:revision>
  <dcterms:created xsi:type="dcterms:W3CDTF">1999-05-15T13:49:02Z</dcterms:created>
  <dcterms:modified xsi:type="dcterms:W3CDTF">2025-05-15T13:22:49Z</dcterms:modified>
</cp:coreProperties>
</file>